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1" r:id="rId6"/>
    <p:sldId id="282" r:id="rId7"/>
    <p:sldId id="273" r:id="rId8"/>
    <p:sldId id="283" r:id="rId9"/>
    <p:sldId id="264" r:id="rId10"/>
    <p:sldId id="263" r:id="rId11"/>
    <p:sldId id="259" r:id="rId12"/>
    <p:sldId id="268" r:id="rId13"/>
    <p:sldId id="261" r:id="rId14"/>
    <p:sldId id="269" r:id="rId15"/>
    <p:sldId id="262" r:id="rId16"/>
    <p:sldId id="270" r:id="rId17"/>
    <p:sldId id="260" r:id="rId18"/>
    <p:sldId id="271" r:id="rId19"/>
    <p:sldId id="265" r:id="rId20"/>
    <p:sldId id="266" r:id="rId21"/>
    <p:sldId id="267" r:id="rId22"/>
    <p:sldId id="275" r:id="rId23"/>
    <p:sldId id="277" r:id="rId24"/>
    <p:sldId id="278" r:id="rId25"/>
    <p:sldId id="25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>
      <p:cViewPr varScale="1">
        <p:scale>
          <a:sx n="82" d="100"/>
          <a:sy n="82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EA199-92C2-450B-A96A-AAA80A179B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3AB5F0-316D-483B-91C2-AF2058881F29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受測前，進行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分鐘的駕駛練習熟悉模擬器。</a:t>
          </a:r>
        </a:p>
      </dgm:t>
    </dgm:pt>
    <dgm:pt modelId="{FAB94220-F758-49A8-B62F-406039DD642B}" type="parTrans" cxnId="{5164E13B-4B1E-4490-97C8-FD3105757A2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D0E262-D6F4-4491-8716-810996D01CBB}" type="sibTrans" cxnId="{5164E13B-4B1E-4490-97C8-FD3105757A2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098527-9F79-41D6-AC55-CF1DAC99BB68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需要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分鐘來從駕駛模擬轉換至眼球追蹤儀器並進行校正。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99763-0E63-4EEE-AC88-5BA7CE30002A}" type="parTrans" cxnId="{B2247B6D-E4A7-4039-A679-2943DCDAFF6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163FCD-C5C6-4457-A611-626041EEE616}" type="sibTrans" cxnId="{B2247B6D-E4A7-4039-A679-2943DCDAFF6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7629F-8F49-4A40-A1CC-71FDC3CC4516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開始進行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第一次一整組凝視任務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，一開始螢幕上會先出現白色十字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會隨機出現在螢幕的四個角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2E6DD7-7CDB-4FAF-9FBD-6C1609BF0043}" type="parTrans" cxnId="{86408E17-B918-4814-83F1-B52FEF400EE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745D4B-A323-4F7D-9B46-C99B09ED18E0}" type="sibTrans" cxnId="{86408E17-B918-4814-83F1-B52FEF400EE3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79B703-736A-4C6C-A37D-50D8EA1C9E1E}">
      <dgm:prSet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十字消失，紅點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內部為黑點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會隨機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種偏心角度出現在剛剛上一張白色十字出現的三種方向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垂直，對角或水平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的範圍。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A6443E-218B-47B0-9E8A-24A44B06C2D4}" type="parTrans" cxnId="{F60EF98B-A051-427D-86CF-C523AD1761B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85EA55-37F5-499A-985A-647F8555FCCF}" type="sibTrans" cxnId="{F60EF98B-A051-427D-86CF-C523AD1761B8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6F09B-DC3B-4B09-8DEC-2CD27412D79E}">
      <dgm:prSet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紅點消失，只出現深灰色螢幕，接下來再次出現白色十字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紅點。重複以上步驟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(3~5)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913BCA10-D0DB-4FED-B5C1-4F35EC013172}" type="parTrans" cxnId="{46791E18-5E89-427F-B1D6-E17E3EC424C0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71EEA9-6D64-468C-8781-E34FAF0DFCC4}" type="sibTrans" cxnId="{46791E18-5E89-427F-B1D6-E17E3EC424C0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81EC4-4AB7-413C-9040-403AB48DAA4A}" type="pres">
      <dgm:prSet presAssocID="{DBEEA199-92C2-450B-A96A-AAA80A179B20}" presName="outerComposite" presStyleCnt="0">
        <dgm:presLayoutVars>
          <dgm:chMax val="5"/>
          <dgm:dir/>
          <dgm:resizeHandles val="exact"/>
        </dgm:presLayoutVars>
      </dgm:prSet>
      <dgm:spPr/>
    </dgm:pt>
    <dgm:pt modelId="{81D02B7F-5EE4-49CB-A6AC-D0D048843143}" type="pres">
      <dgm:prSet presAssocID="{DBEEA199-92C2-450B-A96A-AAA80A179B20}" presName="dummyMaxCanvas" presStyleCnt="0">
        <dgm:presLayoutVars/>
      </dgm:prSet>
      <dgm:spPr/>
    </dgm:pt>
    <dgm:pt modelId="{59A91685-8379-4E4D-A066-EFA0DAE73051}" type="pres">
      <dgm:prSet presAssocID="{DBEEA199-92C2-450B-A96A-AAA80A179B20}" presName="FiveNodes_1" presStyleLbl="node1" presStyleIdx="0" presStyleCnt="5">
        <dgm:presLayoutVars>
          <dgm:bulletEnabled val="1"/>
        </dgm:presLayoutVars>
      </dgm:prSet>
      <dgm:spPr/>
    </dgm:pt>
    <dgm:pt modelId="{B29B2745-49D7-4586-B0E5-64292D205EC4}" type="pres">
      <dgm:prSet presAssocID="{DBEEA199-92C2-450B-A96A-AAA80A179B20}" presName="FiveNodes_2" presStyleLbl="node1" presStyleIdx="1" presStyleCnt="5">
        <dgm:presLayoutVars>
          <dgm:bulletEnabled val="1"/>
        </dgm:presLayoutVars>
      </dgm:prSet>
      <dgm:spPr/>
    </dgm:pt>
    <dgm:pt modelId="{5168C5E7-F666-4BC5-91C3-4E46608CFD38}" type="pres">
      <dgm:prSet presAssocID="{DBEEA199-92C2-450B-A96A-AAA80A179B20}" presName="FiveNodes_3" presStyleLbl="node1" presStyleIdx="2" presStyleCnt="5">
        <dgm:presLayoutVars>
          <dgm:bulletEnabled val="1"/>
        </dgm:presLayoutVars>
      </dgm:prSet>
      <dgm:spPr/>
    </dgm:pt>
    <dgm:pt modelId="{AD5B8B80-707B-4A95-A529-B9AD2A21558E}" type="pres">
      <dgm:prSet presAssocID="{DBEEA199-92C2-450B-A96A-AAA80A179B20}" presName="FiveNodes_4" presStyleLbl="node1" presStyleIdx="3" presStyleCnt="5">
        <dgm:presLayoutVars>
          <dgm:bulletEnabled val="1"/>
        </dgm:presLayoutVars>
      </dgm:prSet>
      <dgm:spPr/>
    </dgm:pt>
    <dgm:pt modelId="{D1274E3B-52FA-4F96-B05D-547C56F47EAC}" type="pres">
      <dgm:prSet presAssocID="{DBEEA199-92C2-450B-A96A-AAA80A179B20}" presName="FiveNodes_5" presStyleLbl="node1" presStyleIdx="4" presStyleCnt="5">
        <dgm:presLayoutVars>
          <dgm:bulletEnabled val="1"/>
        </dgm:presLayoutVars>
      </dgm:prSet>
      <dgm:spPr/>
    </dgm:pt>
    <dgm:pt modelId="{5B31EDC8-82C6-434A-8374-F56F69C42F40}" type="pres">
      <dgm:prSet presAssocID="{DBEEA199-92C2-450B-A96A-AAA80A179B20}" presName="FiveConn_1-2" presStyleLbl="fgAccFollowNode1" presStyleIdx="0" presStyleCnt="4">
        <dgm:presLayoutVars>
          <dgm:bulletEnabled val="1"/>
        </dgm:presLayoutVars>
      </dgm:prSet>
      <dgm:spPr/>
    </dgm:pt>
    <dgm:pt modelId="{CE506CAC-C0B3-44DE-AEAC-85F8CB1E1F9B}" type="pres">
      <dgm:prSet presAssocID="{DBEEA199-92C2-450B-A96A-AAA80A179B20}" presName="FiveConn_2-3" presStyleLbl="fgAccFollowNode1" presStyleIdx="1" presStyleCnt="4">
        <dgm:presLayoutVars>
          <dgm:bulletEnabled val="1"/>
        </dgm:presLayoutVars>
      </dgm:prSet>
      <dgm:spPr/>
    </dgm:pt>
    <dgm:pt modelId="{F9EE5F4F-FD12-499F-B7AB-2D6048D463DB}" type="pres">
      <dgm:prSet presAssocID="{DBEEA199-92C2-450B-A96A-AAA80A179B20}" presName="FiveConn_3-4" presStyleLbl="fgAccFollowNode1" presStyleIdx="2" presStyleCnt="4">
        <dgm:presLayoutVars>
          <dgm:bulletEnabled val="1"/>
        </dgm:presLayoutVars>
      </dgm:prSet>
      <dgm:spPr/>
    </dgm:pt>
    <dgm:pt modelId="{F001F17C-6907-4BC2-87C8-946283A3D74E}" type="pres">
      <dgm:prSet presAssocID="{DBEEA199-92C2-450B-A96A-AAA80A179B20}" presName="FiveConn_4-5" presStyleLbl="fgAccFollowNode1" presStyleIdx="3" presStyleCnt="4">
        <dgm:presLayoutVars>
          <dgm:bulletEnabled val="1"/>
        </dgm:presLayoutVars>
      </dgm:prSet>
      <dgm:spPr/>
    </dgm:pt>
    <dgm:pt modelId="{4503F5C6-2765-4DAB-94DB-B3E5C3EBEEF2}" type="pres">
      <dgm:prSet presAssocID="{DBEEA199-92C2-450B-A96A-AAA80A179B20}" presName="FiveNodes_1_text" presStyleLbl="node1" presStyleIdx="4" presStyleCnt="5">
        <dgm:presLayoutVars>
          <dgm:bulletEnabled val="1"/>
        </dgm:presLayoutVars>
      </dgm:prSet>
      <dgm:spPr/>
    </dgm:pt>
    <dgm:pt modelId="{DC064691-E197-4467-A415-0DC3636B94A4}" type="pres">
      <dgm:prSet presAssocID="{DBEEA199-92C2-450B-A96A-AAA80A179B20}" presName="FiveNodes_2_text" presStyleLbl="node1" presStyleIdx="4" presStyleCnt="5">
        <dgm:presLayoutVars>
          <dgm:bulletEnabled val="1"/>
        </dgm:presLayoutVars>
      </dgm:prSet>
      <dgm:spPr/>
    </dgm:pt>
    <dgm:pt modelId="{C99BF93E-CCB3-48F7-BEC5-C6E9587F25B3}" type="pres">
      <dgm:prSet presAssocID="{DBEEA199-92C2-450B-A96A-AAA80A179B20}" presName="FiveNodes_3_text" presStyleLbl="node1" presStyleIdx="4" presStyleCnt="5">
        <dgm:presLayoutVars>
          <dgm:bulletEnabled val="1"/>
        </dgm:presLayoutVars>
      </dgm:prSet>
      <dgm:spPr/>
    </dgm:pt>
    <dgm:pt modelId="{489E6FF7-353D-4E40-9695-445E9C8B20FA}" type="pres">
      <dgm:prSet presAssocID="{DBEEA199-92C2-450B-A96A-AAA80A179B20}" presName="FiveNodes_4_text" presStyleLbl="node1" presStyleIdx="4" presStyleCnt="5">
        <dgm:presLayoutVars>
          <dgm:bulletEnabled val="1"/>
        </dgm:presLayoutVars>
      </dgm:prSet>
      <dgm:spPr/>
    </dgm:pt>
    <dgm:pt modelId="{68A72584-4BA4-4922-A7F1-ACB31353C8FA}" type="pres">
      <dgm:prSet presAssocID="{DBEEA199-92C2-450B-A96A-AAA80A179B2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CEC5505-532C-4514-8E1D-C2C319340EE4}" type="presOf" srcId="{D9745D4B-A323-4F7D-9B46-C99B09ED18E0}" destId="{F9EE5F4F-FD12-499F-B7AB-2D6048D463DB}" srcOrd="0" destOrd="0" presId="urn:microsoft.com/office/officeart/2005/8/layout/vProcess5"/>
    <dgm:cxn modelId="{86408E17-B918-4814-83F1-B52FEF400EE3}" srcId="{DBEEA199-92C2-450B-A96A-AAA80A179B20}" destId="{DE97629F-8F49-4A40-A1CC-71FDC3CC4516}" srcOrd="2" destOrd="0" parTransId="{2C2E6DD7-7CDB-4FAF-9FBD-6C1609BF0043}" sibTransId="{D9745D4B-A323-4F7D-9B46-C99B09ED18E0}"/>
    <dgm:cxn modelId="{46791E18-5E89-427F-B1D6-E17E3EC424C0}" srcId="{DBEEA199-92C2-450B-A96A-AAA80A179B20}" destId="{4B86F09B-DC3B-4B09-8DEC-2CD27412D79E}" srcOrd="4" destOrd="0" parTransId="{913BCA10-D0DB-4FED-B5C1-4F35EC013172}" sibTransId="{7671EEA9-6D64-468C-8781-E34FAF0DFCC4}"/>
    <dgm:cxn modelId="{D8DA2824-727F-4C5A-8FCC-232E3CB93449}" type="presOf" srcId="{FC098527-9F79-41D6-AC55-CF1DAC99BB68}" destId="{B29B2745-49D7-4586-B0E5-64292D205EC4}" srcOrd="0" destOrd="0" presId="urn:microsoft.com/office/officeart/2005/8/layout/vProcess5"/>
    <dgm:cxn modelId="{79C4A834-52D0-4D7C-A5D1-B8D7F980DE9B}" type="presOf" srcId="{63163FCD-C5C6-4457-A611-626041EEE616}" destId="{CE506CAC-C0B3-44DE-AEAC-85F8CB1E1F9B}" srcOrd="0" destOrd="0" presId="urn:microsoft.com/office/officeart/2005/8/layout/vProcess5"/>
    <dgm:cxn modelId="{5164E13B-4B1E-4490-97C8-FD3105757A27}" srcId="{DBEEA199-92C2-450B-A96A-AAA80A179B20}" destId="{873AB5F0-316D-483B-91C2-AF2058881F29}" srcOrd="0" destOrd="0" parTransId="{FAB94220-F758-49A8-B62F-406039DD642B}" sibTransId="{1BD0E262-D6F4-4491-8716-810996D01CBB}"/>
    <dgm:cxn modelId="{4FFE8B5F-C0AC-4679-AA87-948F0BD8CB8E}" type="presOf" srcId="{873AB5F0-316D-483B-91C2-AF2058881F29}" destId="{59A91685-8379-4E4D-A066-EFA0DAE73051}" srcOrd="0" destOrd="0" presId="urn:microsoft.com/office/officeart/2005/8/layout/vProcess5"/>
    <dgm:cxn modelId="{B2247B6D-E4A7-4039-A679-2943DCDAFF67}" srcId="{DBEEA199-92C2-450B-A96A-AAA80A179B20}" destId="{FC098527-9F79-41D6-AC55-CF1DAC99BB68}" srcOrd="1" destOrd="0" parTransId="{EA999763-0E63-4EEE-AC88-5BA7CE30002A}" sibTransId="{63163FCD-C5C6-4457-A611-626041EEE616}"/>
    <dgm:cxn modelId="{7A385452-B556-4028-9FE0-A010163E1F18}" type="presOf" srcId="{873AB5F0-316D-483B-91C2-AF2058881F29}" destId="{4503F5C6-2765-4DAB-94DB-B3E5C3EBEEF2}" srcOrd="1" destOrd="0" presId="urn:microsoft.com/office/officeart/2005/8/layout/vProcess5"/>
    <dgm:cxn modelId="{3A5E8559-9FC1-4AD8-AD28-8D5DA8A73E0E}" type="presOf" srcId="{FC098527-9F79-41D6-AC55-CF1DAC99BB68}" destId="{DC064691-E197-4467-A415-0DC3636B94A4}" srcOrd="1" destOrd="0" presId="urn:microsoft.com/office/officeart/2005/8/layout/vProcess5"/>
    <dgm:cxn modelId="{5D4A1B84-5625-42B1-B6D2-A5BCB6737D01}" type="presOf" srcId="{DE97629F-8F49-4A40-A1CC-71FDC3CC4516}" destId="{5168C5E7-F666-4BC5-91C3-4E46608CFD38}" srcOrd="0" destOrd="0" presId="urn:microsoft.com/office/officeart/2005/8/layout/vProcess5"/>
    <dgm:cxn modelId="{F60EF98B-A051-427D-86CF-C523AD1761B8}" srcId="{DBEEA199-92C2-450B-A96A-AAA80A179B20}" destId="{A679B703-736A-4C6C-A37D-50D8EA1C9E1E}" srcOrd="3" destOrd="0" parTransId="{A7A6443E-218B-47B0-9E8A-24A44B06C2D4}" sibTransId="{DB85EA55-37F5-499A-985A-647F8555FCCF}"/>
    <dgm:cxn modelId="{6D16DA9E-90C7-4521-99E5-F147A7D9BBB4}" type="presOf" srcId="{1BD0E262-D6F4-4491-8716-810996D01CBB}" destId="{5B31EDC8-82C6-434A-8374-F56F69C42F40}" srcOrd="0" destOrd="0" presId="urn:microsoft.com/office/officeart/2005/8/layout/vProcess5"/>
    <dgm:cxn modelId="{EFBC7CB2-6675-4395-BE57-4BC8EC68A8D5}" type="presOf" srcId="{A679B703-736A-4C6C-A37D-50D8EA1C9E1E}" destId="{489E6FF7-353D-4E40-9695-445E9C8B20FA}" srcOrd="1" destOrd="0" presId="urn:microsoft.com/office/officeart/2005/8/layout/vProcess5"/>
    <dgm:cxn modelId="{47EAF7B6-D6DE-48F4-9DC7-1B97B57BC242}" type="presOf" srcId="{DE97629F-8F49-4A40-A1CC-71FDC3CC4516}" destId="{C99BF93E-CCB3-48F7-BEC5-C6E9587F25B3}" srcOrd="1" destOrd="0" presId="urn:microsoft.com/office/officeart/2005/8/layout/vProcess5"/>
    <dgm:cxn modelId="{860DACC1-B6A2-453E-9E38-581281F882FD}" type="presOf" srcId="{4B86F09B-DC3B-4B09-8DEC-2CD27412D79E}" destId="{D1274E3B-52FA-4F96-B05D-547C56F47EAC}" srcOrd="0" destOrd="0" presId="urn:microsoft.com/office/officeart/2005/8/layout/vProcess5"/>
    <dgm:cxn modelId="{37B85AC4-FCA5-465B-B2EB-3415DD3D185E}" type="presOf" srcId="{DB85EA55-37F5-499A-985A-647F8555FCCF}" destId="{F001F17C-6907-4BC2-87C8-946283A3D74E}" srcOrd="0" destOrd="0" presId="urn:microsoft.com/office/officeart/2005/8/layout/vProcess5"/>
    <dgm:cxn modelId="{907945C6-2FC4-4090-B29C-D53F6BAE2947}" type="presOf" srcId="{4B86F09B-DC3B-4B09-8DEC-2CD27412D79E}" destId="{68A72584-4BA4-4922-A7F1-ACB31353C8FA}" srcOrd="1" destOrd="0" presId="urn:microsoft.com/office/officeart/2005/8/layout/vProcess5"/>
    <dgm:cxn modelId="{E54300CF-C955-476A-9C60-36B9AD922B3D}" type="presOf" srcId="{A679B703-736A-4C6C-A37D-50D8EA1C9E1E}" destId="{AD5B8B80-707B-4A95-A529-B9AD2A21558E}" srcOrd="0" destOrd="0" presId="urn:microsoft.com/office/officeart/2005/8/layout/vProcess5"/>
    <dgm:cxn modelId="{6DCF06D6-569F-4589-B5BC-1E32FEFFFA1E}" type="presOf" srcId="{DBEEA199-92C2-450B-A96A-AAA80A179B20}" destId="{FE681EC4-4AB7-413C-9040-403AB48DAA4A}" srcOrd="0" destOrd="0" presId="urn:microsoft.com/office/officeart/2005/8/layout/vProcess5"/>
    <dgm:cxn modelId="{B5217BE0-7299-4622-A854-6FD87E9A2A35}" type="presParOf" srcId="{FE681EC4-4AB7-413C-9040-403AB48DAA4A}" destId="{81D02B7F-5EE4-49CB-A6AC-D0D048843143}" srcOrd="0" destOrd="0" presId="urn:microsoft.com/office/officeart/2005/8/layout/vProcess5"/>
    <dgm:cxn modelId="{8197430A-3563-476D-9267-D047D063B410}" type="presParOf" srcId="{FE681EC4-4AB7-413C-9040-403AB48DAA4A}" destId="{59A91685-8379-4E4D-A066-EFA0DAE73051}" srcOrd="1" destOrd="0" presId="urn:microsoft.com/office/officeart/2005/8/layout/vProcess5"/>
    <dgm:cxn modelId="{90FED343-537F-45DC-AA00-4E27B3D3D2A7}" type="presParOf" srcId="{FE681EC4-4AB7-413C-9040-403AB48DAA4A}" destId="{B29B2745-49D7-4586-B0E5-64292D205EC4}" srcOrd="2" destOrd="0" presId="urn:microsoft.com/office/officeart/2005/8/layout/vProcess5"/>
    <dgm:cxn modelId="{4A076337-65E3-4957-B977-38DEF92EEDDA}" type="presParOf" srcId="{FE681EC4-4AB7-413C-9040-403AB48DAA4A}" destId="{5168C5E7-F666-4BC5-91C3-4E46608CFD38}" srcOrd="3" destOrd="0" presId="urn:microsoft.com/office/officeart/2005/8/layout/vProcess5"/>
    <dgm:cxn modelId="{D084B8B7-28BE-49B0-BEA4-3011224BF7A2}" type="presParOf" srcId="{FE681EC4-4AB7-413C-9040-403AB48DAA4A}" destId="{AD5B8B80-707B-4A95-A529-B9AD2A21558E}" srcOrd="4" destOrd="0" presId="urn:microsoft.com/office/officeart/2005/8/layout/vProcess5"/>
    <dgm:cxn modelId="{0DAC7EE2-0BB7-48EB-A1F2-76DFF92C7747}" type="presParOf" srcId="{FE681EC4-4AB7-413C-9040-403AB48DAA4A}" destId="{D1274E3B-52FA-4F96-B05D-547C56F47EAC}" srcOrd="5" destOrd="0" presId="urn:microsoft.com/office/officeart/2005/8/layout/vProcess5"/>
    <dgm:cxn modelId="{B39CCEEC-C92E-4033-A1F0-284411AF757B}" type="presParOf" srcId="{FE681EC4-4AB7-413C-9040-403AB48DAA4A}" destId="{5B31EDC8-82C6-434A-8374-F56F69C42F40}" srcOrd="6" destOrd="0" presId="urn:microsoft.com/office/officeart/2005/8/layout/vProcess5"/>
    <dgm:cxn modelId="{873EA6F9-293E-437E-AF24-D5587375FB5B}" type="presParOf" srcId="{FE681EC4-4AB7-413C-9040-403AB48DAA4A}" destId="{CE506CAC-C0B3-44DE-AEAC-85F8CB1E1F9B}" srcOrd="7" destOrd="0" presId="urn:microsoft.com/office/officeart/2005/8/layout/vProcess5"/>
    <dgm:cxn modelId="{1E6A19E8-1E62-4426-9C07-96CED5AF1BED}" type="presParOf" srcId="{FE681EC4-4AB7-413C-9040-403AB48DAA4A}" destId="{F9EE5F4F-FD12-499F-B7AB-2D6048D463DB}" srcOrd="8" destOrd="0" presId="urn:microsoft.com/office/officeart/2005/8/layout/vProcess5"/>
    <dgm:cxn modelId="{93206D0B-BA74-4594-BCF8-84AEFBEACA51}" type="presParOf" srcId="{FE681EC4-4AB7-413C-9040-403AB48DAA4A}" destId="{F001F17C-6907-4BC2-87C8-946283A3D74E}" srcOrd="9" destOrd="0" presId="urn:microsoft.com/office/officeart/2005/8/layout/vProcess5"/>
    <dgm:cxn modelId="{BA631DB0-3BDD-45A5-81BA-1D929BD34373}" type="presParOf" srcId="{FE681EC4-4AB7-413C-9040-403AB48DAA4A}" destId="{4503F5C6-2765-4DAB-94DB-B3E5C3EBEEF2}" srcOrd="10" destOrd="0" presId="urn:microsoft.com/office/officeart/2005/8/layout/vProcess5"/>
    <dgm:cxn modelId="{757C7EA7-2085-460C-B861-07080215852E}" type="presParOf" srcId="{FE681EC4-4AB7-413C-9040-403AB48DAA4A}" destId="{DC064691-E197-4467-A415-0DC3636B94A4}" srcOrd="11" destOrd="0" presId="urn:microsoft.com/office/officeart/2005/8/layout/vProcess5"/>
    <dgm:cxn modelId="{33849D6B-1451-4451-A7A9-A797B833F607}" type="presParOf" srcId="{FE681EC4-4AB7-413C-9040-403AB48DAA4A}" destId="{C99BF93E-CCB3-48F7-BEC5-C6E9587F25B3}" srcOrd="12" destOrd="0" presId="urn:microsoft.com/office/officeart/2005/8/layout/vProcess5"/>
    <dgm:cxn modelId="{1D7BEF5E-A76B-4E29-9C3A-E4FCFE11718B}" type="presParOf" srcId="{FE681EC4-4AB7-413C-9040-403AB48DAA4A}" destId="{489E6FF7-353D-4E40-9695-445E9C8B20FA}" srcOrd="13" destOrd="0" presId="urn:microsoft.com/office/officeart/2005/8/layout/vProcess5"/>
    <dgm:cxn modelId="{05052256-5097-4F95-BDDF-E29E0972E9BB}" type="presParOf" srcId="{FE681EC4-4AB7-413C-9040-403AB48DAA4A}" destId="{68A72584-4BA4-4922-A7F1-ACB31353C8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EA199-92C2-450B-A96A-AAA80A179B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3AB5F0-316D-483B-91C2-AF2058881F29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每種角度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(7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的紅點會出現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次，一整組凝視任務會出現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7*48=336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次紅點，而每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84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次後會進行一次校正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總共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336/84=4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次校正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FAB94220-F758-49A8-B62F-406039DD642B}" type="parTrans" cxnId="{5164E13B-4B1E-4490-97C8-FD3105757A2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D0E262-D6F4-4491-8716-810996D01CBB}" type="sibTrans" cxnId="{5164E13B-4B1E-4490-97C8-FD3105757A2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098527-9F79-41D6-AC55-CF1DAC99BB68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完成一整組凝視任務大約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分鐘。一整組凝視任務結束之後，進行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第一次量表填寫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99763-0E63-4EEE-AC88-5BA7CE30002A}" type="parTrans" cxnId="{B2247B6D-E4A7-4039-A679-2943DCDAFF6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163FCD-C5C6-4457-A611-626041EEE616}" type="sibTrans" cxnId="{B2247B6D-E4A7-4039-A679-2943DCDAFF6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7629F-8F49-4A40-A1CC-71FDC3CC4516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量表填寫完後，進行駕駛任務，在模擬道路中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行駛</a:t>
          </a:r>
          <a:r>
            <a:rPr lang="en-US" altLang="zh-TW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120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讓駕駛員感到疲勞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2E6DD7-7CDB-4FAF-9FBD-6C1609BF0043}" type="parTrans" cxnId="{86408E17-B918-4814-83F1-B52FEF400EE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745D4B-A323-4F7D-9B46-C99B09ED18E0}" type="sibTrans" cxnId="{86408E17-B918-4814-83F1-B52FEF400EE3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679B703-736A-4C6C-A37D-50D8EA1C9E1E}">
      <dgm:prSet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行駛之後，需要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分鐘來再次進行轉換及校正，接著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第二次的一整組凝視任務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(8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A6443E-218B-47B0-9E8A-24A44B06C2D4}" type="parTrans" cxnId="{F60EF98B-A051-427D-86CF-C523AD1761B8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85EA55-37F5-499A-985A-647F8555FCCF}" type="sibTrans" cxnId="{F60EF98B-A051-427D-86CF-C523AD1761B8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6F09B-DC3B-4B09-8DEC-2CD27412D79E}">
      <dgm:prSet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第二次凝視活動結束後，填寫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第二次量表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913BCA10-D0DB-4FED-B5C1-4F35EC013172}" type="parTrans" cxnId="{46791E18-5E89-427F-B1D6-E17E3EC424C0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71EEA9-6D64-468C-8781-E34FAF0DFCC4}" type="sibTrans" cxnId="{46791E18-5E89-427F-B1D6-E17E3EC424C0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81EC4-4AB7-413C-9040-403AB48DAA4A}" type="pres">
      <dgm:prSet presAssocID="{DBEEA199-92C2-450B-A96A-AAA80A179B20}" presName="outerComposite" presStyleCnt="0">
        <dgm:presLayoutVars>
          <dgm:chMax val="5"/>
          <dgm:dir/>
          <dgm:resizeHandles val="exact"/>
        </dgm:presLayoutVars>
      </dgm:prSet>
      <dgm:spPr/>
    </dgm:pt>
    <dgm:pt modelId="{81D02B7F-5EE4-49CB-A6AC-D0D048843143}" type="pres">
      <dgm:prSet presAssocID="{DBEEA199-92C2-450B-A96A-AAA80A179B20}" presName="dummyMaxCanvas" presStyleCnt="0">
        <dgm:presLayoutVars/>
      </dgm:prSet>
      <dgm:spPr/>
    </dgm:pt>
    <dgm:pt modelId="{59A91685-8379-4E4D-A066-EFA0DAE73051}" type="pres">
      <dgm:prSet presAssocID="{DBEEA199-92C2-450B-A96A-AAA80A179B20}" presName="FiveNodes_1" presStyleLbl="node1" presStyleIdx="0" presStyleCnt="5" custScaleY="103650" custLinFactNeighborX="109" custLinFactNeighborY="-12173">
        <dgm:presLayoutVars>
          <dgm:bulletEnabled val="1"/>
        </dgm:presLayoutVars>
      </dgm:prSet>
      <dgm:spPr/>
    </dgm:pt>
    <dgm:pt modelId="{B29B2745-49D7-4586-B0E5-64292D205EC4}" type="pres">
      <dgm:prSet presAssocID="{DBEEA199-92C2-450B-A96A-AAA80A179B20}" presName="FiveNodes_2" presStyleLbl="node1" presStyleIdx="1" presStyleCnt="5">
        <dgm:presLayoutVars>
          <dgm:bulletEnabled val="1"/>
        </dgm:presLayoutVars>
      </dgm:prSet>
      <dgm:spPr/>
    </dgm:pt>
    <dgm:pt modelId="{5168C5E7-F666-4BC5-91C3-4E46608CFD38}" type="pres">
      <dgm:prSet presAssocID="{DBEEA199-92C2-450B-A96A-AAA80A179B20}" presName="FiveNodes_3" presStyleLbl="node1" presStyleIdx="2" presStyleCnt="5">
        <dgm:presLayoutVars>
          <dgm:bulletEnabled val="1"/>
        </dgm:presLayoutVars>
      </dgm:prSet>
      <dgm:spPr/>
    </dgm:pt>
    <dgm:pt modelId="{AD5B8B80-707B-4A95-A529-B9AD2A21558E}" type="pres">
      <dgm:prSet presAssocID="{DBEEA199-92C2-450B-A96A-AAA80A179B20}" presName="FiveNodes_4" presStyleLbl="node1" presStyleIdx="3" presStyleCnt="5">
        <dgm:presLayoutVars>
          <dgm:bulletEnabled val="1"/>
        </dgm:presLayoutVars>
      </dgm:prSet>
      <dgm:spPr/>
    </dgm:pt>
    <dgm:pt modelId="{D1274E3B-52FA-4F96-B05D-547C56F47EAC}" type="pres">
      <dgm:prSet presAssocID="{DBEEA199-92C2-450B-A96A-AAA80A179B20}" presName="FiveNodes_5" presStyleLbl="node1" presStyleIdx="4" presStyleCnt="5">
        <dgm:presLayoutVars>
          <dgm:bulletEnabled val="1"/>
        </dgm:presLayoutVars>
      </dgm:prSet>
      <dgm:spPr/>
    </dgm:pt>
    <dgm:pt modelId="{5B31EDC8-82C6-434A-8374-F56F69C42F40}" type="pres">
      <dgm:prSet presAssocID="{DBEEA199-92C2-450B-A96A-AAA80A179B20}" presName="FiveConn_1-2" presStyleLbl="fgAccFollowNode1" presStyleIdx="0" presStyleCnt="4">
        <dgm:presLayoutVars>
          <dgm:bulletEnabled val="1"/>
        </dgm:presLayoutVars>
      </dgm:prSet>
      <dgm:spPr/>
    </dgm:pt>
    <dgm:pt modelId="{CE506CAC-C0B3-44DE-AEAC-85F8CB1E1F9B}" type="pres">
      <dgm:prSet presAssocID="{DBEEA199-92C2-450B-A96A-AAA80A179B20}" presName="FiveConn_2-3" presStyleLbl="fgAccFollowNode1" presStyleIdx="1" presStyleCnt="4">
        <dgm:presLayoutVars>
          <dgm:bulletEnabled val="1"/>
        </dgm:presLayoutVars>
      </dgm:prSet>
      <dgm:spPr/>
    </dgm:pt>
    <dgm:pt modelId="{F9EE5F4F-FD12-499F-B7AB-2D6048D463DB}" type="pres">
      <dgm:prSet presAssocID="{DBEEA199-92C2-450B-A96A-AAA80A179B20}" presName="FiveConn_3-4" presStyleLbl="fgAccFollowNode1" presStyleIdx="2" presStyleCnt="4">
        <dgm:presLayoutVars>
          <dgm:bulletEnabled val="1"/>
        </dgm:presLayoutVars>
      </dgm:prSet>
      <dgm:spPr/>
    </dgm:pt>
    <dgm:pt modelId="{F001F17C-6907-4BC2-87C8-946283A3D74E}" type="pres">
      <dgm:prSet presAssocID="{DBEEA199-92C2-450B-A96A-AAA80A179B20}" presName="FiveConn_4-5" presStyleLbl="fgAccFollowNode1" presStyleIdx="3" presStyleCnt="4">
        <dgm:presLayoutVars>
          <dgm:bulletEnabled val="1"/>
        </dgm:presLayoutVars>
      </dgm:prSet>
      <dgm:spPr/>
    </dgm:pt>
    <dgm:pt modelId="{4503F5C6-2765-4DAB-94DB-B3E5C3EBEEF2}" type="pres">
      <dgm:prSet presAssocID="{DBEEA199-92C2-450B-A96A-AAA80A179B20}" presName="FiveNodes_1_text" presStyleLbl="node1" presStyleIdx="4" presStyleCnt="5">
        <dgm:presLayoutVars>
          <dgm:bulletEnabled val="1"/>
        </dgm:presLayoutVars>
      </dgm:prSet>
      <dgm:spPr/>
    </dgm:pt>
    <dgm:pt modelId="{DC064691-E197-4467-A415-0DC3636B94A4}" type="pres">
      <dgm:prSet presAssocID="{DBEEA199-92C2-450B-A96A-AAA80A179B20}" presName="FiveNodes_2_text" presStyleLbl="node1" presStyleIdx="4" presStyleCnt="5">
        <dgm:presLayoutVars>
          <dgm:bulletEnabled val="1"/>
        </dgm:presLayoutVars>
      </dgm:prSet>
      <dgm:spPr/>
    </dgm:pt>
    <dgm:pt modelId="{C99BF93E-CCB3-48F7-BEC5-C6E9587F25B3}" type="pres">
      <dgm:prSet presAssocID="{DBEEA199-92C2-450B-A96A-AAA80A179B20}" presName="FiveNodes_3_text" presStyleLbl="node1" presStyleIdx="4" presStyleCnt="5">
        <dgm:presLayoutVars>
          <dgm:bulletEnabled val="1"/>
        </dgm:presLayoutVars>
      </dgm:prSet>
      <dgm:spPr/>
    </dgm:pt>
    <dgm:pt modelId="{489E6FF7-353D-4E40-9695-445E9C8B20FA}" type="pres">
      <dgm:prSet presAssocID="{DBEEA199-92C2-450B-A96A-AAA80A179B20}" presName="FiveNodes_4_text" presStyleLbl="node1" presStyleIdx="4" presStyleCnt="5">
        <dgm:presLayoutVars>
          <dgm:bulletEnabled val="1"/>
        </dgm:presLayoutVars>
      </dgm:prSet>
      <dgm:spPr/>
    </dgm:pt>
    <dgm:pt modelId="{68A72584-4BA4-4922-A7F1-ACB31353C8FA}" type="pres">
      <dgm:prSet presAssocID="{DBEEA199-92C2-450B-A96A-AAA80A179B20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CEC5505-532C-4514-8E1D-C2C319340EE4}" type="presOf" srcId="{D9745D4B-A323-4F7D-9B46-C99B09ED18E0}" destId="{F9EE5F4F-FD12-499F-B7AB-2D6048D463DB}" srcOrd="0" destOrd="0" presId="urn:microsoft.com/office/officeart/2005/8/layout/vProcess5"/>
    <dgm:cxn modelId="{86408E17-B918-4814-83F1-B52FEF400EE3}" srcId="{DBEEA199-92C2-450B-A96A-AAA80A179B20}" destId="{DE97629F-8F49-4A40-A1CC-71FDC3CC4516}" srcOrd="2" destOrd="0" parTransId="{2C2E6DD7-7CDB-4FAF-9FBD-6C1609BF0043}" sibTransId="{D9745D4B-A323-4F7D-9B46-C99B09ED18E0}"/>
    <dgm:cxn modelId="{46791E18-5E89-427F-B1D6-E17E3EC424C0}" srcId="{DBEEA199-92C2-450B-A96A-AAA80A179B20}" destId="{4B86F09B-DC3B-4B09-8DEC-2CD27412D79E}" srcOrd="4" destOrd="0" parTransId="{913BCA10-D0DB-4FED-B5C1-4F35EC013172}" sibTransId="{7671EEA9-6D64-468C-8781-E34FAF0DFCC4}"/>
    <dgm:cxn modelId="{D8DA2824-727F-4C5A-8FCC-232E3CB93449}" type="presOf" srcId="{FC098527-9F79-41D6-AC55-CF1DAC99BB68}" destId="{B29B2745-49D7-4586-B0E5-64292D205EC4}" srcOrd="0" destOrd="0" presId="urn:microsoft.com/office/officeart/2005/8/layout/vProcess5"/>
    <dgm:cxn modelId="{79C4A834-52D0-4D7C-A5D1-B8D7F980DE9B}" type="presOf" srcId="{63163FCD-C5C6-4457-A611-626041EEE616}" destId="{CE506CAC-C0B3-44DE-AEAC-85F8CB1E1F9B}" srcOrd="0" destOrd="0" presId="urn:microsoft.com/office/officeart/2005/8/layout/vProcess5"/>
    <dgm:cxn modelId="{5164E13B-4B1E-4490-97C8-FD3105757A27}" srcId="{DBEEA199-92C2-450B-A96A-AAA80A179B20}" destId="{873AB5F0-316D-483B-91C2-AF2058881F29}" srcOrd="0" destOrd="0" parTransId="{FAB94220-F758-49A8-B62F-406039DD642B}" sibTransId="{1BD0E262-D6F4-4491-8716-810996D01CBB}"/>
    <dgm:cxn modelId="{4FFE8B5F-C0AC-4679-AA87-948F0BD8CB8E}" type="presOf" srcId="{873AB5F0-316D-483B-91C2-AF2058881F29}" destId="{59A91685-8379-4E4D-A066-EFA0DAE73051}" srcOrd="0" destOrd="0" presId="urn:microsoft.com/office/officeart/2005/8/layout/vProcess5"/>
    <dgm:cxn modelId="{B2247B6D-E4A7-4039-A679-2943DCDAFF67}" srcId="{DBEEA199-92C2-450B-A96A-AAA80A179B20}" destId="{FC098527-9F79-41D6-AC55-CF1DAC99BB68}" srcOrd="1" destOrd="0" parTransId="{EA999763-0E63-4EEE-AC88-5BA7CE30002A}" sibTransId="{63163FCD-C5C6-4457-A611-626041EEE616}"/>
    <dgm:cxn modelId="{7A385452-B556-4028-9FE0-A010163E1F18}" type="presOf" srcId="{873AB5F0-316D-483B-91C2-AF2058881F29}" destId="{4503F5C6-2765-4DAB-94DB-B3E5C3EBEEF2}" srcOrd="1" destOrd="0" presId="urn:microsoft.com/office/officeart/2005/8/layout/vProcess5"/>
    <dgm:cxn modelId="{3A5E8559-9FC1-4AD8-AD28-8D5DA8A73E0E}" type="presOf" srcId="{FC098527-9F79-41D6-AC55-CF1DAC99BB68}" destId="{DC064691-E197-4467-A415-0DC3636B94A4}" srcOrd="1" destOrd="0" presId="urn:microsoft.com/office/officeart/2005/8/layout/vProcess5"/>
    <dgm:cxn modelId="{5D4A1B84-5625-42B1-B6D2-A5BCB6737D01}" type="presOf" srcId="{DE97629F-8F49-4A40-A1CC-71FDC3CC4516}" destId="{5168C5E7-F666-4BC5-91C3-4E46608CFD38}" srcOrd="0" destOrd="0" presId="urn:microsoft.com/office/officeart/2005/8/layout/vProcess5"/>
    <dgm:cxn modelId="{F60EF98B-A051-427D-86CF-C523AD1761B8}" srcId="{DBEEA199-92C2-450B-A96A-AAA80A179B20}" destId="{A679B703-736A-4C6C-A37D-50D8EA1C9E1E}" srcOrd="3" destOrd="0" parTransId="{A7A6443E-218B-47B0-9E8A-24A44B06C2D4}" sibTransId="{DB85EA55-37F5-499A-985A-647F8555FCCF}"/>
    <dgm:cxn modelId="{6D16DA9E-90C7-4521-99E5-F147A7D9BBB4}" type="presOf" srcId="{1BD0E262-D6F4-4491-8716-810996D01CBB}" destId="{5B31EDC8-82C6-434A-8374-F56F69C42F40}" srcOrd="0" destOrd="0" presId="urn:microsoft.com/office/officeart/2005/8/layout/vProcess5"/>
    <dgm:cxn modelId="{EFBC7CB2-6675-4395-BE57-4BC8EC68A8D5}" type="presOf" srcId="{A679B703-736A-4C6C-A37D-50D8EA1C9E1E}" destId="{489E6FF7-353D-4E40-9695-445E9C8B20FA}" srcOrd="1" destOrd="0" presId="urn:microsoft.com/office/officeart/2005/8/layout/vProcess5"/>
    <dgm:cxn modelId="{47EAF7B6-D6DE-48F4-9DC7-1B97B57BC242}" type="presOf" srcId="{DE97629F-8F49-4A40-A1CC-71FDC3CC4516}" destId="{C99BF93E-CCB3-48F7-BEC5-C6E9587F25B3}" srcOrd="1" destOrd="0" presId="urn:microsoft.com/office/officeart/2005/8/layout/vProcess5"/>
    <dgm:cxn modelId="{860DACC1-B6A2-453E-9E38-581281F882FD}" type="presOf" srcId="{4B86F09B-DC3B-4B09-8DEC-2CD27412D79E}" destId="{D1274E3B-52FA-4F96-B05D-547C56F47EAC}" srcOrd="0" destOrd="0" presId="urn:microsoft.com/office/officeart/2005/8/layout/vProcess5"/>
    <dgm:cxn modelId="{37B85AC4-FCA5-465B-B2EB-3415DD3D185E}" type="presOf" srcId="{DB85EA55-37F5-499A-985A-647F8555FCCF}" destId="{F001F17C-6907-4BC2-87C8-946283A3D74E}" srcOrd="0" destOrd="0" presId="urn:microsoft.com/office/officeart/2005/8/layout/vProcess5"/>
    <dgm:cxn modelId="{907945C6-2FC4-4090-B29C-D53F6BAE2947}" type="presOf" srcId="{4B86F09B-DC3B-4B09-8DEC-2CD27412D79E}" destId="{68A72584-4BA4-4922-A7F1-ACB31353C8FA}" srcOrd="1" destOrd="0" presId="urn:microsoft.com/office/officeart/2005/8/layout/vProcess5"/>
    <dgm:cxn modelId="{E54300CF-C955-476A-9C60-36B9AD922B3D}" type="presOf" srcId="{A679B703-736A-4C6C-A37D-50D8EA1C9E1E}" destId="{AD5B8B80-707B-4A95-A529-B9AD2A21558E}" srcOrd="0" destOrd="0" presId="urn:microsoft.com/office/officeart/2005/8/layout/vProcess5"/>
    <dgm:cxn modelId="{6DCF06D6-569F-4589-B5BC-1E32FEFFFA1E}" type="presOf" srcId="{DBEEA199-92C2-450B-A96A-AAA80A179B20}" destId="{FE681EC4-4AB7-413C-9040-403AB48DAA4A}" srcOrd="0" destOrd="0" presId="urn:microsoft.com/office/officeart/2005/8/layout/vProcess5"/>
    <dgm:cxn modelId="{B5217BE0-7299-4622-A854-6FD87E9A2A35}" type="presParOf" srcId="{FE681EC4-4AB7-413C-9040-403AB48DAA4A}" destId="{81D02B7F-5EE4-49CB-A6AC-D0D048843143}" srcOrd="0" destOrd="0" presId="urn:microsoft.com/office/officeart/2005/8/layout/vProcess5"/>
    <dgm:cxn modelId="{8197430A-3563-476D-9267-D047D063B410}" type="presParOf" srcId="{FE681EC4-4AB7-413C-9040-403AB48DAA4A}" destId="{59A91685-8379-4E4D-A066-EFA0DAE73051}" srcOrd="1" destOrd="0" presId="urn:microsoft.com/office/officeart/2005/8/layout/vProcess5"/>
    <dgm:cxn modelId="{90FED343-537F-45DC-AA00-4E27B3D3D2A7}" type="presParOf" srcId="{FE681EC4-4AB7-413C-9040-403AB48DAA4A}" destId="{B29B2745-49D7-4586-B0E5-64292D205EC4}" srcOrd="2" destOrd="0" presId="urn:microsoft.com/office/officeart/2005/8/layout/vProcess5"/>
    <dgm:cxn modelId="{4A076337-65E3-4957-B977-38DEF92EEDDA}" type="presParOf" srcId="{FE681EC4-4AB7-413C-9040-403AB48DAA4A}" destId="{5168C5E7-F666-4BC5-91C3-4E46608CFD38}" srcOrd="3" destOrd="0" presId="urn:microsoft.com/office/officeart/2005/8/layout/vProcess5"/>
    <dgm:cxn modelId="{D084B8B7-28BE-49B0-BEA4-3011224BF7A2}" type="presParOf" srcId="{FE681EC4-4AB7-413C-9040-403AB48DAA4A}" destId="{AD5B8B80-707B-4A95-A529-B9AD2A21558E}" srcOrd="4" destOrd="0" presId="urn:microsoft.com/office/officeart/2005/8/layout/vProcess5"/>
    <dgm:cxn modelId="{0DAC7EE2-0BB7-48EB-A1F2-76DFF92C7747}" type="presParOf" srcId="{FE681EC4-4AB7-413C-9040-403AB48DAA4A}" destId="{D1274E3B-52FA-4F96-B05D-547C56F47EAC}" srcOrd="5" destOrd="0" presId="urn:microsoft.com/office/officeart/2005/8/layout/vProcess5"/>
    <dgm:cxn modelId="{B39CCEEC-C92E-4033-A1F0-284411AF757B}" type="presParOf" srcId="{FE681EC4-4AB7-413C-9040-403AB48DAA4A}" destId="{5B31EDC8-82C6-434A-8374-F56F69C42F40}" srcOrd="6" destOrd="0" presId="urn:microsoft.com/office/officeart/2005/8/layout/vProcess5"/>
    <dgm:cxn modelId="{873EA6F9-293E-437E-AF24-D5587375FB5B}" type="presParOf" srcId="{FE681EC4-4AB7-413C-9040-403AB48DAA4A}" destId="{CE506CAC-C0B3-44DE-AEAC-85F8CB1E1F9B}" srcOrd="7" destOrd="0" presId="urn:microsoft.com/office/officeart/2005/8/layout/vProcess5"/>
    <dgm:cxn modelId="{1E6A19E8-1E62-4426-9C07-96CED5AF1BED}" type="presParOf" srcId="{FE681EC4-4AB7-413C-9040-403AB48DAA4A}" destId="{F9EE5F4F-FD12-499F-B7AB-2D6048D463DB}" srcOrd="8" destOrd="0" presId="urn:microsoft.com/office/officeart/2005/8/layout/vProcess5"/>
    <dgm:cxn modelId="{93206D0B-BA74-4594-BCF8-84AEFBEACA51}" type="presParOf" srcId="{FE681EC4-4AB7-413C-9040-403AB48DAA4A}" destId="{F001F17C-6907-4BC2-87C8-946283A3D74E}" srcOrd="9" destOrd="0" presId="urn:microsoft.com/office/officeart/2005/8/layout/vProcess5"/>
    <dgm:cxn modelId="{BA631DB0-3BDD-45A5-81BA-1D929BD34373}" type="presParOf" srcId="{FE681EC4-4AB7-413C-9040-403AB48DAA4A}" destId="{4503F5C6-2765-4DAB-94DB-B3E5C3EBEEF2}" srcOrd="10" destOrd="0" presId="urn:microsoft.com/office/officeart/2005/8/layout/vProcess5"/>
    <dgm:cxn modelId="{757C7EA7-2085-460C-B861-07080215852E}" type="presParOf" srcId="{FE681EC4-4AB7-413C-9040-403AB48DAA4A}" destId="{DC064691-E197-4467-A415-0DC3636B94A4}" srcOrd="11" destOrd="0" presId="urn:microsoft.com/office/officeart/2005/8/layout/vProcess5"/>
    <dgm:cxn modelId="{33849D6B-1451-4451-A7A9-A797B833F607}" type="presParOf" srcId="{FE681EC4-4AB7-413C-9040-403AB48DAA4A}" destId="{C99BF93E-CCB3-48F7-BEC5-C6E9587F25B3}" srcOrd="12" destOrd="0" presId="urn:microsoft.com/office/officeart/2005/8/layout/vProcess5"/>
    <dgm:cxn modelId="{1D7BEF5E-A76B-4E29-9C3A-E4FCFE11718B}" type="presParOf" srcId="{FE681EC4-4AB7-413C-9040-403AB48DAA4A}" destId="{489E6FF7-353D-4E40-9695-445E9C8B20FA}" srcOrd="13" destOrd="0" presId="urn:microsoft.com/office/officeart/2005/8/layout/vProcess5"/>
    <dgm:cxn modelId="{05052256-5097-4F95-BDDF-E29E0972E9BB}" type="presParOf" srcId="{FE681EC4-4AB7-413C-9040-403AB48DAA4A}" destId="{68A72584-4BA4-4922-A7F1-ACB31353C8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EA199-92C2-450B-A96A-AAA80A179B2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3AB5F0-316D-483B-91C2-AF2058881F29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量表填寫完之後，進行</a:t>
          </a:r>
          <a:r>
            <a:rPr lang="en-US" altLang="zh-TW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分鐘的短暫休息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FAB94220-F758-49A8-B62F-406039DD642B}" type="parTrans" cxnId="{5164E13B-4B1E-4490-97C8-FD3105757A2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BD0E262-D6F4-4491-8716-810996D01CBB}" type="sibTrans" cxnId="{5164E13B-4B1E-4490-97C8-FD3105757A2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098527-9F79-41D6-AC55-CF1DAC99BB68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12.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休息完之後，進行眼球追蹤儀器校正，並進行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最後一次凝視任務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(8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999763-0E63-4EEE-AC88-5BA7CE30002A}" type="parTrans" cxnId="{B2247B6D-E4A7-4039-A679-2943DCDAFF6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163FCD-C5C6-4457-A611-626041EEE616}" type="sibTrans" cxnId="{B2247B6D-E4A7-4039-A679-2943DCDAFF67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97629F-8F49-4A40-A1CC-71FDC3CC4516}">
      <dgm:prSet phldrT="[文字]" custT="1"/>
      <dgm:spPr/>
      <dgm:t>
        <a:bodyPr/>
        <a:lstStyle/>
        <a:p>
          <a:r>
            <a: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13.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</a:t>
          </a:r>
          <a:r>
            <a:rPr lang="zh-TW" altLang="en-US" sz="16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第三次量表</a:t>
          </a:r>
          <a:r>
            <a: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，並結束實驗。</a:t>
          </a:r>
          <a:endParaRPr lang="en-US" altLang="zh-TW" sz="1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745D4B-A323-4F7D-9B46-C99B09ED18E0}" type="sibTrans" cxnId="{86408E17-B918-4814-83F1-B52FEF400EE3}">
      <dgm:prSet custT="1"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C2E6DD7-7CDB-4FAF-9FBD-6C1609BF0043}" type="parTrans" cxnId="{86408E17-B918-4814-83F1-B52FEF400EE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A95695-7BBF-495D-9532-195CACC56BDB}">
      <dgm:prSet custT="1"/>
      <dgm:spPr/>
      <dgm:t>
        <a:bodyPr/>
        <a:lstStyle/>
        <a:p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整個實驗時間大約為</a:t>
          </a:r>
          <a:r>
            <a: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個小時</a:t>
          </a:r>
          <a:r>
            <a: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(180</a:t>
          </a:r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CA1A032F-74AC-4F51-9B1B-2676C65F629A}" type="parTrans" cxnId="{A88FD1B4-EF2A-4CE4-A1D3-D98600EB38D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DF22E6-CDE8-45C6-8AD1-0253CC686750}" type="sibTrans" cxnId="{A88FD1B4-EF2A-4CE4-A1D3-D98600EB38D3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81EC4-4AB7-413C-9040-403AB48DAA4A}" type="pres">
      <dgm:prSet presAssocID="{DBEEA199-92C2-450B-A96A-AAA80A179B20}" presName="outerComposite" presStyleCnt="0">
        <dgm:presLayoutVars>
          <dgm:chMax val="5"/>
          <dgm:dir/>
          <dgm:resizeHandles val="exact"/>
        </dgm:presLayoutVars>
      </dgm:prSet>
      <dgm:spPr/>
    </dgm:pt>
    <dgm:pt modelId="{81D02B7F-5EE4-49CB-A6AC-D0D048843143}" type="pres">
      <dgm:prSet presAssocID="{DBEEA199-92C2-450B-A96A-AAA80A179B20}" presName="dummyMaxCanvas" presStyleCnt="0">
        <dgm:presLayoutVars/>
      </dgm:prSet>
      <dgm:spPr/>
    </dgm:pt>
    <dgm:pt modelId="{E7266789-DBE0-4E5B-B126-6E9676E8D4B5}" type="pres">
      <dgm:prSet presAssocID="{DBEEA199-92C2-450B-A96A-AAA80A179B20}" presName="FourNodes_1" presStyleLbl="node1" presStyleIdx="0" presStyleCnt="4">
        <dgm:presLayoutVars>
          <dgm:bulletEnabled val="1"/>
        </dgm:presLayoutVars>
      </dgm:prSet>
      <dgm:spPr/>
    </dgm:pt>
    <dgm:pt modelId="{E72C6667-96EC-4F3E-B5B5-58880A95753A}" type="pres">
      <dgm:prSet presAssocID="{DBEEA199-92C2-450B-A96A-AAA80A179B20}" presName="FourNodes_2" presStyleLbl="node1" presStyleIdx="1" presStyleCnt="4">
        <dgm:presLayoutVars>
          <dgm:bulletEnabled val="1"/>
        </dgm:presLayoutVars>
      </dgm:prSet>
      <dgm:spPr/>
    </dgm:pt>
    <dgm:pt modelId="{D2CD4C77-7527-4CB2-AB38-59FB6304445A}" type="pres">
      <dgm:prSet presAssocID="{DBEEA199-92C2-450B-A96A-AAA80A179B20}" presName="FourNodes_3" presStyleLbl="node1" presStyleIdx="2" presStyleCnt="4">
        <dgm:presLayoutVars>
          <dgm:bulletEnabled val="1"/>
        </dgm:presLayoutVars>
      </dgm:prSet>
      <dgm:spPr/>
    </dgm:pt>
    <dgm:pt modelId="{8FE306F8-25CA-400A-AA0E-4D41D57B0C9E}" type="pres">
      <dgm:prSet presAssocID="{DBEEA199-92C2-450B-A96A-AAA80A179B20}" presName="FourNodes_4" presStyleLbl="node1" presStyleIdx="3" presStyleCnt="4">
        <dgm:presLayoutVars>
          <dgm:bulletEnabled val="1"/>
        </dgm:presLayoutVars>
      </dgm:prSet>
      <dgm:spPr/>
    </dgm:pt>
    <dgm:pt modelId="{F728CAF5-E2AD-4503-94EF-1E86AF06C6FF}" type="pres">
      <dgm:prSet presAssocID="{DBEEA199-92C2-450B-A96A-AAA80A179B20}" presName="FourConn_1-2" presStyleLbl="fgAccFollowNode1" presStyleIdx="0" presStyleCnt="3">
        <dgm:presLayoutVars>
          <dgm:bulletEnabled val="1"/>
        </dgm:presLayoutVars>
      </dgm:prSet>
      <dgm:spPr/>
    </dgm:pt>
    <dgm:pt modelId="{A6228891-35CD-47EF-9C3E-E1EE72E1787D}" type="pres">
      <dgm:prSet presAssocID="{DBEEA199-92C2-450B-A96A-AAA80A179B20}" presName="FourConn_2-3" presStyleLbl="fgAccFollowNode1" presStyleIdx="1" presStyleCnt="3">
        <dgm:presLayoutVars>
          <dgm:bulletEnabled val="1"/>
        </dgm:presLayoutVars>
      </dgm:prSet>
      <dgm:spPr/>
    </dgm:pt>
    <dgm:pt modelId="{5993C2D6-A67A-4BF7-9121-A10AF274B027}" type="pres">
      <dgm:prSet presAssocID="{DBEEA199-92C2-450B-A96A-AAA80A179B20}" presName="FourConn_3-4" presStyleLbl="fgAccFollowNode1" presStyleIdx="2" presStyleCnt="3">
        <dgm:presLayoutVars>
          <dgm:bulletEnabled val="1"/>
        </dgm:presLayoutVars>
      </dgm:prSet>
      <dgm:spPr/>
    </dgm:pt>
    <dgm:pt modelId="{A57845A1-4BB1-42A2-8382-47123D9CCD20}" type="pres">
      <dgm:prSet presAssocID="{DBEEA199-92C2-450B-A96A-AAA80A179B20}" presName="FourNodes_1_text" presStyleLbl="node1" presStyleIdx="3" presStyleCnt="4">
        <dgm:presLayoutVars>
          <dgm:bulletEnabled val="1"/>
        </dgm:presLayoutVars>
      </dgm:prSet>
      <dgm:spPr/>
    </dgm:pt>
    <dgm:pt modelId="{FECBE0B0-6273-4A00-85BB-48E13F7546D9}" type="pres">
      <dgm:prSet presAssocID="{DBEEA199-92C2-450B-A96A-AAA80A179B20}" presName="FourNodes_2_text" presStyleLbl="node1" presStyleIdx="3" presStyleCnt="4">
        <dgm:presLayoutVars>
          <dgm:bulletEnabled val="1"/>
        </dgm:presLayoutVars>
      </dgm:prSet>
      <dgm:spPr/>
    </dgm:pt>
    <dgm:pt modelId="{432A77C4-E5E3-4F25-976E-31DDFEF23109}" type="pres">
      <dgm:prSet presAssocID="{DBEEA199-92C2-450B-A96A-AAA80A179B20}" presName="FourNodes_3_text" presStyleLbl="node1" presStyleIdx="3" presStyleCnt="4">
        <dgm:presLayoutVars>
          <dgm:bulletEnabled val="1"/>
        </dgm:presLayoutVars>
      </dgm:prSet>
      <dgm:spPr/>
    </dgm:pt>
    <dgm:pt modelId="{A9F32EB9-6C6F-4319-9372-A5A70B55A74A}" type="pres">
      <dgm:prSet presAssocID="{DBEEA199-92C2-450B-A96A-AAA80A179B2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686EA01-518A-41ED-B0A0-572803D8A4D5}" type="presOf" srcId="{63163FCD-C5C6-4457-A611-626041EEE616}" destId="{A6228891-35CD-47EF-9C3E-E1EE72E1787D}" srcOrd="0" destOrd="0" presId="urn:microsoft.com/office/officeart/2005/8/layout/vProcess5"/>
    <dgm:cxn modelId="{86408E17-B918-4814-83F1-B52FEF400EE3}" srcId="{DBEEA199-92C2-450B-A96A-AAA80A179B20}" destId="{DE97629F-8F49-4A40-A1CC-71FDC3CC4516}" srcOrd="2" destOrd="0" parTransId="{2C2E6DD7-7CDB-4FAF-9FBD-6C1609BF0043}" sibTransId="{D9745D4B-A323-4F7D-9B46-C99B09ED18E0}"/>
    <dgm:cxn modelId="{5164E13B-4B1E-4490-97C8-FD3105757A27}" srcId="{DBEEA199-92C2-450B-A96A-AAA80A179B20}" destId="{873AB5F0-316D-483B-91C2-AF2058881F29}" srcOrd="0" destOrd="0" parTransId="{FAB94220-F758-49A8-B62F-406039DD642B}" sibTransId="{1BD0E262-D6F4-4491-8716-810996D01CBB}"/>
    <dgm:cxn modelId="{C954795B-8EF2-4F74-8267-227F81129A03}" type="presOf" srcId="{1BD0E262-D6F4-4491-8716-810996D01CBB}" destId="{F728CAF5-E2AD-4503-94EF-1E86AF06C6FF}" srcOrd="0" destOrd="0" presId="urn:microsoft.com/office/officeart/2005/8/layout/vProcess5"/>
    <dgm:cxn modelId="{D5F0ED6B-EE20-43AB-96AF-CC5104DADE12}" type="presOf" srcId="{2BA95695-7BBF-495D-9532-195CACC56BDB}" destId="{A9F32EB9-6C6F-4319-9372-A5A70B55A74A}" srcOrd="1" destOrd="0" presId="urn:microsoft.com/office/officeart/2005/8/layout/vProcess5"/>
    <dgm:cxn modelId="{B2247B6D-E4A7-4039-A679-2943DCDAFF67}" srcId="{DBEEA199-92C2-450B-A96A-AAA80A179B20}" destId="{FC098527-9F79-41D6-AC55-CF1DAC99BB68}" srcOrd="1" destOrd="0" parTransId="{EA999763-0E63-4EEE-AC88-5BA7CE30002A}" sibTransId="{63163FCD-C5C6-4457-A611-626041EEE616}"/>
    <dgm:cxn modelId="{658A6071-6440-476F-8A4D-00D6591840B3}" type="presOf" srcId="{DE97629F-8F49-4A40-A1CC-71FDC3CC4516}" destId="{432A77C4-E5E3-4F25-976E-31DDFEF23109}" srcOrd="1" destOrd="0" presId="urn:microsoft.com/office/officeart/2005/8/layout/vProcess5"/>
    <dgm:cxn modelId="{46D80874-2B97-4677-9035-8CC1A03EA532}" type="presOf" srcId="{FC098527-9F79-41D6-AC55-CF1DAC99BB68}" destId="{E72C6667-96EC-4F3E-B5B5-58880A95753A}" srcOrd="0" destOrd="0" presId="urn:microsoft.com/office/officeart/2005/8/layout/vProcess5"/>
    <dgm:cxn modelId="{19D3FE76-FD20-4B96-9362-72402BE56B1E}" type="presOf" srcId="{DE97629F-8F49-4A40-A1CC-71FDC3CC4516}" destId="{D2CD4C77-7527-4CB2-AB38-59FB6304445A}" srcOrd="0" destOrd="0" presId="urn:microsoft.com/office/officeart/2005/8/layout/vProcess5"/>
    <dgm:cxn modelId="{A094B257-1F7C-4B30-8B15-770FBFE481AA}" type="presOf" srcId="{D9745D4B-A323-4F7D-9B46-C99B09ED18E0}" destId="{5993C2D6-A67A-4BF7-9121-A10AF274B027}" srcOrd="0" destOrd="0" presId="urn:microsoft.com/office/officeart/2005/8/layout/vProcess5"/>
    <dgm:cxn modelId="{5D64B685-EF50-4D2C-895B-53841FAAF513}" type="presOf" srcId="{FC098527-9F79-41D6-AC55-CF1DAC99BB68}" destId="{FECBE0B0-6273-4A00-85BB-48E13F7546D9}" srcOrd="1" destOrd="0" presId="urn:microsoft.com/office/officeart/2005/8/layout/vProcess5"/>
    <dgm:cxn modelId="{BBC438AF-B00C-4A41-9B2C-E0DC66EFC87D}" type="presOf" srcId="{873AB5F0-316D-483B-91C2-AF2058881F29}" destId="{A57845A1-4BB1-42A2-8382-47123D9CCD20}" srcOrd="1" destOrd="0" presId="urn:microsoft.com/office/officeart/2005/8/layout/vProcess5"/>
    <dgm:cxn modelId="{F68BD4B3-8830-4A35-BBEA-9867BE71097A}" type="presOf" srcId="{2BA95695-7BBF-495D-9532-195CACC56BDB}" destId="{8FE306F8-25CA-400A-AA0E-4D41D57B0C9E}" srcOrd="0" destOrd="0" presId="urn:microsoft.com/office/officeart/2005/8/layout/vProcess5"/>
    <dgm:cxn modelId="{A88FD1B4-EF2A-4CE4-A1D3-D98600EB38D3}" srcId="{DBEEA199-92C2-450B-A96A-AAA80A179B20}" destId="{2BA95695-7BBF-495D-9532-195CACC56BDB}" srcOrd="3" destOrd="0" parTransId="{CA1A032F-74AC-4F51-9B1B-2676C65F629A}" sibTransId="{93DF22E6-CDE8-45C6-8AD1-0253CC686750}"/>
    <dgm:cxn modelId="{0F2E3DCD-5640-4DAA-9C87-F8E0A17F44C7}" type="presOf" srcId="{873AB5F0-316D-483B-91C2-AF2058881F29}" destId="{E7266789-DBE0-4E5B-B126-6E9676E8D4B5}" srcOrd="0" destOrd="0" presId="urn:microsoft.com/office/officeart/2005/8/layout/vProcess5"/>
    <dgm:cxn modelId="{6DCF06D6-569F-4589-B5BC-1E32FEFFFA1E}" type="presOf" srcId="{DBEEA199-92C2-450B-A96A-AAA80A179B20}" destId="{FE681EC4-4AB7-413C-9040-403AB48DAA4A}" srcOrd="0" destOrd="0" presId="urn:microsoft.com/office/officeart/2005/8/layout/vProcess5"/>
    <dgm:cxn modelId="{B5217BE0-7299-4622-A854-6FD87E9A2A35}" type="presParOf" srcId="{FE681EC4-4AB7-413C-9040-403AB48DAA4A}" destId="{81D02B7F-5EE4-49CB-A6AC-D0D048843143}" srcOrd="0" destOrd="0" presId="urn:microsoft.com/office/officeart/2005/8/layout/vProcess5"/>
    <dgm:cxn modelId="{27CEAC50-9E5A-4210-B8A5-6B4920A05D1E}" type="presParOf" srcId="{FE681EC4-4AB7-413C-9040-403AB48DAA4A}" destId="{E7266789-DBE0-4E5B-B126-6E9676E8D4B5}" srcOrd="1" destOrd="0" presId="urn:microsoft.com/office/officeart/2005/8/layout/vProcess5"/>
    <dgm:cxn modelId="{C766A10B-075E-4A30-AC8E-59FB136EF93E}" type="presParOf" srcId="{FE681EC4-4AB7-413C-9040-403AB48DAA4A}" destId="{E72C6667-96EC-4F3E-B5B5-58880A95753A}" srcOrd="2" destOrd="0" presId="urn:microsoft.com/office/officeart/2005/8/layout/vProcess5"/>
    <dgm:cxn modelId="{B521830C-7216-4552-B9AF-3D2BCF0D042A}" type="presParOf" srcId="{FE681EC4-4AB7-413C-9040-403AB48DAA4A}" destId="{D2CD4C77-7527-4CB2-AB38-59FB6304445A}" srcOrd="3" destOrd="0" presId="urn:microsoft.com/office/officeart/2005/8/layout/vProcess5"/>
    <dgm:cxn modelId="{EC6BB8C3-E232-48A0-ADCB-ECC6FF11EB66}" type="presParOf" srcId="{FE681EC4-4AB7-413C-9040-403AB48DAA4A}" destId="{8FE306F8-25CA-400A-AA0E-4D41D57B0C9E}" srcOrd="4" destOrd="0" presId="urn:microsoft.com/office/officeart/2005/8/layout/vProcess5"/>
    <dgm:cxn modelId="{05802425-97C1-40D1-9B1D-6967CC31C99D}" type="presParOf" srcId="{FE681EC4-4AB7-413C-9040-403AB48DAA4A}" destId="{F728CAF5-E2AD-4503-94EF-1E86AF06C6FF}" srcOrd="5" destOrd="0" presId="urn:microsoft.com/office/officeart/2005/8/layout/vProcess5"/>
    <dgm:cxn modelId="{7638C121-CDA9-4CC2-9360-115F0E3113F9}" type="presParOf" srcId="{FE681EC4-4AB7-413C-9040-403AB48DAA4A}" destId="{A6228891-35CD-47EF-9C3E-E1EE72E1787D}" srcOrd="6" destOrd="0" presId="urn:microsoft.com/office/officeart/2005/8/layout/vProcess5"/>
    <dgm:cxn modelId="{B7DA8338-9BED-4FCD-8C86-C093678D8112}" type="presParOf" srcId="{FE681EC4-4AB7-413C-9040-403AB48DAA4A}" destId="{5993C2D6-A67A-4BF7-9121-A10AF274B027}" srcOrd="7" destOrd="0" presId="urn:microsoft.com/office/officeart/2005/8/layout/vProcess5"/>
    <dgm:cxn modelId="{49E4E991-8583-417E-AE1D-9EE02232AF16}" type="presParOf" srcId="{FE681EC4-4AB7-413C-9040-403AB48DAA4A}" destId="{A57845A1-4BB1-42A2-8382-47123D9CCD20}" srcOrd="8" destOrd="0" presId="urn:microsoft.com/office/officeart/2005/8/layout/vProcess5"/>
    <dgm:cxn modelId="{63C9DC00-50A9-498B-BBAB-D4C4FCC75C5B}" type="presParOf" srcId="{FE681EC4-4AB7-413C-9040-403AB48DAA4A}" destId="{FECBE0B0-6273-4A00-85BB-48E13F7546D9}" srcOrd="9" destOrd="0" presId="urn:microsoft.com/office/officeart/2005/8/layout/vProcess5"/>
    <dgm:cxn modelId="{CE15AFB3-497D-480F-8F87-DEDB79B5E14D}" type="presParOf" srcId="{FE681EC4-4AB7-413C-9040-403AB48DAA4A}" destId="{432A77C4-E5E3-4F25-976E-31DDFEF23109}" srcOrd="10" destOrd="0" presId="urn:microsoft.com/office/officeart/2005/8/layout/vProcess5"/>
    <dgm:cxn modelId="{D4E3955C-8F5B-4451-99B0-FECA0FB14D2F}" type="presParOf" srcId="{FE681EC4-4AB7-413C-9040-403AB48DAA4A}" destId="{A9F32EB9-6C6F-4319-9372-A5A70B55A7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91685-8379-4E4D-A066-EFA0DAE73051}">
      <dsp:nvSpPr>
        <dsp:cNvPr id="0" name=""/>
        <dsp:cNvSpPr/>
      </dsp:nvSpPr>
      <dsp:spPr>
        <a:xfrm>
          <a:off x="0" y="0"/>
          <a:ext cx="6336792" cy="93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受測前，進行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分鐘的駕駛練習熟悉模擬器。</a:t>
          </a:r>
        </a:p>
      </dsp:txBody>
      <dsp:txXfrm>
        <a:off x="27506" y="27506"/>
        <a:ext cx="5213508" cy="884127"/>
      </dsp:txXfrm>
    </dsp:sp>
    <dsp:sp modelId="{B29B2745-49D7-4586-B0E5-64292D205EC4}">
      <dsp:nvSpPr>
        <dsp:cNvPr id="0" name=""/>
        <dsp:cNvSpPr/>
      </dsp:nvSpPr>
      <dsp:spPr>
        <a:xfrm>
          <a:off x="473202" y="1069575"/>
          <a:ext cx="6336792" cy="93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需要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分鐘來從駕駛模擬轉換至眼球追蹤儀器並進行校正。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0708" y="1097081"/>
        <a:ext cx="5198137" cy="884127"/>
      </dsp:txXfrm>
    </dsp:sp>
    <dsp:sp modelId="{5168C5E7-F666-4BC5-91C3-4E46608CFD38}">
      <dsp:nvSpPr>
        <dsp:cNvPr id="0" name=""/>
        <dsp:cNvSpPr/>
      </dsp:nvSpPr>
      <dsp:spPr>
        <a:xfrm>
          <a:off x="946404" y="2139151"/>
          <a:ext cx="6336792" cy="93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開始進行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第一次一整組凝視任務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，一開始螢幕上會先出現白色十字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會隨機出現在螢幕的四個角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3910" y="2166657"/>
        <a:ext cx="5198137" cy="884127"/>
      </dsp:txXfrm>
    </dsp:sp>
    <dsp:sp modelId="{AD5B8B80-707B-4A95-A529-B9AD2A21558E}">
      <dsp:nvSpPr>
        <dsp:cNvPr id="0" name=""/>
        <dsp:cNvSpPr/>
      </dsp:nvSpPr>
      <dsp:spPr>
        <a:xfrm>
          <a:off x="1419605" y="3208727"/>
          <a:ext cx="6336792" cy="93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十字消失，紅點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內部為黑點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會隨機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種偏心角度出現在剛剛上一張白色十字出現的三種方向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垂直，對角或水平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的範圍。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7111" y="3236233"/>
        <a:ext cx="5198137" cy="884127"/>
      </dsp:txXfrm>
    </dsp:sp>
    <dsp:sp modelId="{D1274E3B-52FA-4F96-B05D-547C56F47EAC}">
      <dsp:nvSpPr>
        <dsp:cNvPr id="0" name=""/>
        <dsp:cNvSpPr/>
      </dsp:nvSpPr>
      <dsp:spPr>
        <a:xfrm>
          <a:off x="1892808" y="4278303"/>
          <a:ext cx="6336792" cy="939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紅點消失，只出現深灰色螢幕，接下來再次出現白色十字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rPr>
            <a:t>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紅點。重複以上步驟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(3~5)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1920314" y="4305809"/>
        <a:ext cx="5198137" cy="884127"/>
      </dsp:txXfrm>
    </dsp:sp>
    <dsp:sp modelId="{5B31EDC8-82C6-434A-8374-F56F69C42F40}">
      <dsp:nvSpPr>
        <dsp:cNvPr id="0" name=""/>
        <dsp:cNvSpPr/>
      </dsp:nvSpPr>
      <dsp:spPr>
        <a:xfrm>
          <a:off x="5726351" y="68609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63700" y="686093"/>
        <a:ext cx="335742" cy="459356"/>
      </dsp:txXfrm>
    </dsp:sp>
    <dsp:sp modelId="{CE506CAC-C0B3-44DE-AEAC-85F8CB1E1F9B}">
      <dsp:nvSpPr>
        <dsp:cNvPr id="0" name=""/>
        <dsp:cNvSpPr/>
      </dsp:nvSpPr>
      <dsp:spPr>
        <a:xfrm>
          <a:off x="6199553" y="1755669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6902" y="1755669"/>
        <a:ext cx="335742" cy="459356"/>
      </dsp:txXfrm>
    </dsp:sp>
    <dsp:sp modelId="{F9EE5F4F-FD12-499F-B7AB-2D6048D463DB}">
      <dsp:nvSpPr>
        <dsp:cNvPr id="0" name=""/>
        <dsp:cNvSpPr/>
      </dsp:nvSpPr>
      <dsp:spPr>
        <a:xfrm>
          <a:off x="6672755" y="280959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10104" y="2809593"/>
        <a:ext cx="335742" cy="459356"/>
      </dsp:txXfrm>
    </dsp:sp>
    <dsp:sp modelId="{F001F17C-6907-4BC2-87C8-946283A3D74E}">
      <dsp:nvSpPr>
        <dsp:cNvPr id="0" name=""/>
        <dsp:cNvSpPr/>
      </dsp:nvSpPr>
      <dsp:spPr>
        <a:xfrm>
          <a:off x="7145957" y="3889603"/>
          <a:ext cx="610440" cy="6104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83306" y="3889603"/>
        <a:ext cx="335742" cy="459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91685-8379-4E4D-A066-EFA0DAE73051}">
      <dsp:nvSpPr>
        <dsp:cNvPr id="0" name=""/>
        <dsp:cNvSpPr/>
      </dsp:nvSpPr>
      <dsp:spPr>
        <a:xfrm>
          <a:off x="6907" y="-8687"/>
          <a:ext cx="6336792" cy="986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6.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每種角度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(7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種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的紅點會出現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次，一整組凝視任務會出現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7*48=336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次紅點，而每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84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次後會進行一次校正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總共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336/84=4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次校正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35811" y="20217"/>
        <a:ext cx="5195968" cy="929044"/>
      </dsp:txXfrm>
    </dsp:sp>
    <dsp:sp modelId="{B29B2745-49D7-4586-B0E5-64292D205EC4}">
      <dsp:nvSpPr>
        <dsp:cNvPr id="0" name=""/>
        <dsp:cNvSpPr/>
      </dsp:nvSpPr>
      <dsp:spPr>
        <a:xfrm>
          <a:off x="473202" y="1093025"/>
          <a:ext cx="6336792" cy="95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7.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完成一整組凝視任務大約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分鐘。一整組凝視任務結束之後，進行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第一次量表填寫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1088" y="1120911"/>
        <a:ext cx="5188952" cy="896329"/>
      </dsp:txXfrm>
    </dsp:sp>
    <dsp:sp modelId="{5168C5E7-F666-4BC5-91C3-4E46608CFD38}">
      <dsp:nvSpPr>
        <dsp:cNvPr id="0" name=""/>
        <dsp:cNvSpPr/>
      </dsp:nvSpPr>
      <dsp:spPr>
        <a:xfrm>
          <a:off x="946404" y="2177362"/>
          <a:ext cx="6336792" cy="95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8.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量表填寫完後，進行駕駛任務，在模擬道路中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行駛</a:t>
          </a:r>
          <a:r>
            <a:rPr lang="en-US" altLang="zh-TW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120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讓駕駛員感到疲勞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74290" y="2205248"/>
        <a:ext cx="5188952" cy="896329"/>
      </dsp:txXfrm>
    </dsp:sp>
    <dsp:sp modelId="{AD5B8B80-707B-4A95-A529-B9AD2A21558E}">
      <dsp:nvSpPr>
        <dsp:cNvPr id="0" name=""/>
        <dsp:cNvSpPr/>
      </dsp:nvSpPr>
      <dsp:spPr>
        <a:xfrm>
          <a:off x="1419605" y="3261700"/>
          <a:ext cx="6336792" cy="95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9.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行駛之後，需要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分鐘來再次進行轉換及校正，接著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第二次的一整組凝視任務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(8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47491" y="3289586"/>
        <a:ext cx="5188952" cy="896329"/>
      </dsp:txXfrm>
    </dsp:sp>
    <dsp:sp modelId="{D1274E3B-52FA-4F96-B05D-547C56F47EAC}">
      <dsp:nvSpPr>
        <dsp:cNvPr id="0" name=""/>
        <dsp:cNvSpPr/>
      </dsp:nvSpPr>
      <dsp:spPr>
        <a:xfrm>
          <a:off x="1892808" y="4346037"/>
          <a:ext cx="6336792" cy="952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10.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第二次凝視活動結束後，填寫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第二次量表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1920694" y="4373923"/>
        <a:ext cx="5188952" cy="896329"/>
      </dsp:txXfrm>
    </dsp:sp>
    <dsp:sp modelId="{5B31EDC8-82C6-434A-8374-F56F69C42F40}">
      <dsp:nvSpPr>
        <dsp:cNvPr id="0" name=""/>
        <dsp:cNvSpPr/>
      </dsp:nvSpPr>
      <dsp:spPr>
        <a:xfrm>
          <a:off x="5717926" y="704250"/>
          <a:ext cx="618865" cy="618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57171" y="704250"/>
        <a:ext cx="340375" cy="465696"/>
      </dsp:txXfrm>
    </dsp:sp>
    <dsp:sp modelId="{CE506CAC-C0B3-44DE-AEAC-85F8CB1E1F9B}">
      <dsp:nvSpPr>
        <dsp:cNvPr id="0" name=""/>
        <dsp:cNvSpPr/>
      </dsp:nvSpPr>
      <dsp:spPr>
        <a:xfrm>
          <a:off x="6191128" y="1788588"/>
          <a:ext cx="618865" cy="618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30373" y="1788588"/>
        <a:ext cx="340375" cy="465696"/>
      </dsp:txXfrm>
    </dsp:sp>
    <dsp:sp modelId="{F9EE5F4F-FD12-499F-B7AB-2D6048D463DB}">
      <dsp:nvSpPr>
        <dsp:cNvPr id="0" name=""/>
        <dsp:cNvSpPr/>
      </dsp:nvSpPr>
      <dsp:spPr>
        <a:xfrm>
          <a:off x="6664330" y="2857057"/>
          <a:ext cx="618865" cy="618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03575" y="2857057"/>
        <a:ext cx="340375" cy="465696"/>
      </dsp:txXfrm>
    </dsp:sp>
    <dsp:sp modelId="{F001F17C-6907-4BC2-87C8-946283A3D74E}">
      <dsp:nvSpPr>
        <dsp:cNvPr id="0" name=""/>
        <dsp:cNvSpPr/>
      </dsp:nvSpPr>
      <dsp:spPr>
        <a:xfrm>
          <a:off x="7137532" y="3951973"/>
          <a:ext cx="618865" cy="618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76777" y="3951973"/>
        <a:ext cx="340375" cy="4656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66789-DBE0-4E5B-B126-6E9676E8D4B5}">
      <dsp:nvSpPr>
        <dsp:cNvPr id="0" name=""/>
        <dsp:cNvSpPr/>
      </dsp:nvSpPr>
      <dsp:spPr>
        <a:xfrm>
          <a:off x="0" y="0"/>
          <a:ext cx="6583680" cy="1084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11.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量表填寫完之後，進行</a:t>
          </a:r>
          <a:r>
            <a:rPr lang="en-US" altLang="zh-TW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15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分鐘的短暫休息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31763" y="31763"/>
        <a:ext cx="5321814" cy="1020944"/>
      </dsp:txXfrm>
    </dsp:sp>
    <dsp:sp modelId="{E72C6667-96EC-4F3E-B5B5-58880A95753A}">
      <dsp:nvSpPr>
        <dsp:cNvPr id="0" name=""/>
        <dsp:cNvSpPr/>
      </dsp:nvSpPr>
      <dsp:spPr>
        <a:xfrm>
          <a:off x="551383" y="1281646"/>
          <a:ext cx="6583680" cy="1084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12.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休息完之後，進行眼球追蹤儀器校正，並進行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最後一次凝視任務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(8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83146" y="1313409"/>
        <a:ext cx="5263865" cy="1020944"/>
      </dsp:txXfrm>
    </dsp:sp>
    <dsp:sp modelId="{D2CD4C77-7527-4CB2-AB38-59FB6304445A}">
      <dsp:nvSpPr>
        <dsp:cNvPr id="0" name=""/>
        <dsp:cNvSpPr/>
      </dsp:nvSpPr>
      <dsp:spPr>
        <a:xfrm>
          <a:off x="1094536" y="2563293"/>
          <a:ext cx="6583680" cy="1084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13.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</a:t>
          </a:r>
          <a:r>
            <a:rPr lang="zh-TW" altLang="en-US" sz="1600" kern="12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第三次量表</a:t>
          </a:r>
          <a:r>
            <a:rPr lang="zh-TW" altLang="en-US" sz="1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，並結束實驗。</a:t>
          </a:r>
          <a:endParaRPr lang="en-US" altLang="zh-TW" sz="1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26299" y="2595056"/>
        <a:ext cx="5272094" cy="1020944"/>
      </dsp:txXfrm>
    </dsp:sp>
    <dsp:sp modelId="{8FE306F8-25CA-400A-AA0E-4D41D57B0C9E}">
      <dsp:nvSpPr>
        <dsp:cNvPr id="0" name=""/>
        <dsp:cNvSpPr/>
      </dsp:nvSpPr>
      <dsp:spPr>
        <a:xfrm>
          <a:off x="1645920" y="3844940"/>
          <a:ext cx="6583680" cy="1084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整個實驗時間大約為</a:t>
          </a:r>
          <a:r>
            <a:rPr lang="en-US" alt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個小時</a:t>
          </a:r>
          <a:r>
            <a:rPr lang="en-US" alt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(180</a:t>
          </a: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分鐘</a:t>
          </a:r>
          <a:r>
            <a:rPr lang="en-US" altLang="zh-TW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1677683" y="3876703"/>
        <a:ext cx="5263865" cy="1020944"/>
      </dsp:txXfrm>
    </dsp:sp>
    <dsp:sp modelId="{F728CAF5-E2AD-4503-94EF-1E86AF06C6FF}">
      <dsp:nvSpPr>
        <dsp:cNvPr id="0" name=""/>
        <dsp:cNvSpPr/>
      </dsp:nvSpPr>
      <dsp:spPr>
        <a:xfrm>
          <a:off x="5878774" y="830605"/>
          <a:ext cx="704905" cy="7049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37378" y="830605"/>
        <a:ext cx="387697" cy="530441"/>
      </dsp:txXfrm>
    </dsp:sp>
    <dsp:sp modelId="{A6228891-35CD-47EF-9C3E-E1EE72E1787D}">
      <dsp:nvSpPr>
        <dsp:cNvPr id="0" name=""/>
        <dsp:cNvSpPr/>
      </dsp:nvSpPr>
      <dsp:spPr>
        <a:xfrm>
          <a:off x="6430157" y="2112252"/>
          <a:ext cx="704905" cy="7049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88761" y="2112252"/>
        <a:ext cx="387697" cy="530441"/>
      </dsp:txXfrm>
    </dsp:sp>
    <dsp:sp modelId="{5993C2D6-A67A-4BF7-9121-A10AF274B027}">
      <dsp:nvSpPr>
        <dsp:cNvPr id="0" name=""/>
        <dsp:cNvSpPr/>
      </dsp:nvSpPr>
      <dsp:spPr>
        <a:xfrm>
          <a:off x="6973311" y="3393899"/>
          <a:ext cx="704905" cy="7049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131915" y="3393899"/>
        <a:ext cx="387697" cy="53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FB472-048F-409D-B95E-234983C55B2A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C914-DA6D-455F-AAEC-4DF8CC6C2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9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(2008)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精神疲勞的理論和實踐影響已為人所知，但測量疲勞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複雜、動態任務中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仍然具有挑戰性。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Di Stasi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 press)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量測不太適合在實驗室外的場景進行實驗，因此需要非侵入性的方法來評估駕駛疲勞。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2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跳視：是眼睛在不同凝視點之間的迅速 移動，屬最普遍的移動方式的，且被認 為是最快速的眼球運動，移動速率可達 </a:t>
            </a:r>
            <a:r>
              <a:rPr lang="en-US" altLang="zh-TW" dirty="0"/>
              <a:t>800°/s(</a:t>
            </a:r>
            <a:r>
              <a:rPr lang="en-US" altLang="zh-TW" dirty="0" err="1"/>
              <a:t>Zigmond</a:t>
            </a:r>
            <a:r>
              <a:rPr lang="en-US" altLang="zh-TW" dirty="0"/>
              <a:t> et al., 1999)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PV 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獨立於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持續時間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，因為沒有連接這兩個參數的數學函數（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Becker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1989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6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（眨眼持續時間，眼皮重新打開的延遲，眨眼間隔和標準的眼睛閉合速度）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40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/>
              <a:t>為了避免混淆晝夜節律的影響（Lenne等，1997； Williamson等，2011）或任何晝夜變化（Grace等，2010），所有實驗均在上午9點至12點之間進行。</a:t>
            </a:r>
            <a:endParaRPr lang="en-US" altLang="zh-TW" dirty="0"/>
          </a:p>
          <a:p>
            <a:r>
              <a:rPr lang="zh-TW" altLang="en-US" dirty="0"/>
              <a:t>研究由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(WMA, 2008)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sng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受試者被告知，該實驗的目的是評估他們在現實道路環境中的行為。在駕駛任務之前，需要進行</a:t>
            </a:r>
            <a:r>
              <a:rPr lang="en-US" altLang="zh-TW" sz="1200" b="0" i="0" u="sng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u="sng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分鐘的練習，使參與者熟悉模擬器。建議受試者在環境中時速約為</a:t>
            </a:r>
            <a:r>
              <a:rPr lang="en-US" altLang="zh-TW" sz="1200" b="0" i="0" u="sng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zh-TW" altLang="en-US" sz="1200" b="0" i="0" u="sng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公里並遵守交通規則</a:t>
            </a:r>
            <a:endParaRPr lang="en-US" altLang="zh-TW" sz="1200" b="0" i="0" u="sng" strike="noStrike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67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格羅寧根睡眠質量量表（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GSQS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）有關的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個對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錯陳述。感到難以入睡，睡眠時間長，睡眠分散和清晨醒來。該調查表包含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項得分為正，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項得分為負；第一個陳述沒有評分。最高分為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分，表明前一天晚上睡眠不佳。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在實驗開始時得分高於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的受試者將被排除在進一步測試之外，而在我們的研究中情況並非如此（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Morad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斯坦福大學嗜睡量表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(SSS)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，包含七個陳述，描述了逐漸增加的嗜睡感，範圍從「感到活躍，充滿活力，機敏或清醒」（得分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）到「不再與睡眠打架，睡眠會很快發作；有像夢一樣的想法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（分數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/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德國版的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Chalder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疲勞量表（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CFS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；探討了疲勞程度，該表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Chalder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等人，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1993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 </a:t>
            </a:r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Bengel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等人，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2008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）由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個對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錯陳述組成。</a:t>
            </a:r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精神疲勞也可能是持續的精神負擔的結果。因此，我們使用了精神工作量測試（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MWT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）的德語翻譯來評估參與者所經歷的精神工作量。該問卷要求參與者判斷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種雙極視覺量表（兩端低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高）。沒有向參與者顯示任何數值，但是在數據分析過程中，將範圍從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個點）的值分配給了標尺上的位置（有關更多詳細信息，請參見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 Stasi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65727-A984-46E7-BF1F-D5B6D17A6D1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14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34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6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3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70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99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24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5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20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80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562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6A3500F-EA53-47E0-8CEB-9880AC9145D9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3DFAA384-4D0D-48B2-83C2-6FBD60DC8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7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2664296"/>
          </a:xfrm>
        </p:spPr>
        <p:txBody>
          <a:bodyPr anchor="ctr">
            <a:normAutofit/>
          </a:bodyPr>
          <a:lstStyle/>
          <a:p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/>
              <a:t>Towards a driver fatigue test based on the saccadic </a:t>
            </a:r>
            <a:r>
              <a:rPr lang="en-US" altLang="zh-TW" sz="2800"/>
              <a:t>main sequence:</a:t>
            </a:r>
            <a:br>
              <a:rPr lang="en-US" altLang="zh-TW" sz="2800" dirty="0"/>
            </a:br>
            <a:r>
              <a:rPr lang="en-US" altLang="zh-TW" sz="2800" dirty="0"/>
              <a:t>A partial validation by subjective report data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634" y="3429000"/>
            <a:ext cx="6921151" cy="2415329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Transportation Research Part C 21 (2012) 122–133</a:t>
            </a:r>
          </a:p>
          <a:p>
            <a:endParaRPr lang="it-IT" altLang="zh-TW" sz="2000" dirty="0">
              <a:solidFill>
                <a:schemeClr val="tx1"/>
              </a:solidFill>
              <a:latin typeface="+mn-ea"/>
            </a:endParaRPr>
          </a:p>
          <a:p>
            <a:r>
              <a:rPr lang="it-IT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Leandro L. Di Stasi , Rebekka Renner , Andres Catena , Jose J. Canas ,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Boris M. </a:t>
            </a:r>
            <a:r>
              <a:rPr lang="en-US" altLang="zh-TW" sz="20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Velichkovsky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, Sebastian </a:t>
            </a:r>
            <a:r>
              <a:rPr lang="en-US" altLang="zh-TW" sz="20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Pannasch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76740CC-90DF-4103-9653-7D1F036CA2C8}"/>
              </a:ext>
            </a:extLst>
          </p:cNvPr>
          <p:cNvSpPr txBox="1"/>
          <p:nvPr/>
        </p:nvSpPr>
        <p:spPr>
          <a:xfrm>
            <a:off x="2303748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學號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M10821023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學生：邱郁茹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489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340768"/>
            <a:ext cx="8272212" cy="5517231"/>
          </a:xfrm>
        </p:spPr>
        <p:txBody>
          <a:bodyPr anchor="t">
            <a:no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使用</a:t>
            </a:r>
            <a:r>
              <a:rPr lang="en-US" altLang="zh-TW" sz="1800" dirty="0">
                <a:latin typeface="+mn-ea"/>
              </a:rPr>
              <a:t>4</a:t>
            </a:r>
            <a:r>
              <a:rPr lang="zh-TW" altLang="en-US" sz="1800" dirty="0">
                <a:latin typeface="+mn-ea"/>
              </a:rPr>
              <a:t>種不同的問卷</a:t>
            </a:r>
            <a:endParaRPr lang="en-US" altLang="zh-TW" sz="1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latin typeface="+mn-ea"/>
              </a:rPr>
              <a:t>格羅寧根睡眠質量量表（</a:t>
            </a:r>
            <a:r>
              <a:rPr lang="en-US" altLang="zh-TW" sz="1800" dirty="0">
                <a:latin typeface="+mn-ea"/>
              </a:rPr>
              <a:t>GSQS</a:t>
            </a:r>
            <a:r>
              <a:rPr lang="zh-TW" altLang="en-US" sz="1800" dirty="0">
                <a:latin typeface="+mn-ea"/>
              </a:rPr>
              <a:t>）</a:t>
            </a:r>
            <a:endParaRPr lang="en-US" altLang="zh-TW" sz="1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latin typeface="+mn-ea"/>
              </a:rPr>
              <a:t>斯坦福大學嗜睡量表</a:t>
            </a:r>
            <a:r>
              <a:rPr lang="en-US" altLang="zh-TW" sz="1800" dirty="0">
                <a:latin typeface="+mn-ea"/>
              </a:rPr>
              <a:t>(SSS)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latin typeface="+mn-ea"/>
              </a:rPr>
              <a:t>德國版的</a:t>
            </a:r>
            <a:r>
              <a:rPr lang="en-US" altLang="zh-TW" sz="1800" dirty="0">
                <a:latin typeface="+mn-ea"/>
              </a:rPr>
              <a:t>Chalder</a:t>
            </a:r>
            <a:r>
              <a:rPr lang="zh-TW" altLang="en-US" sz="1800" dirty="0">
                <a:latin typeface="+mn-ea"/>
              </a:rPr>
              <a:t>疲勞量表（</a:t>
            </a:r>
            <a:r>
              <a:rPr lang="en-US" altLang="zh-TW" sz="1800" dirty="0">
                <a:latin typeface="+mn-ea"/>
              </a:rPr>
              <a:t>CFS</a:t>
            </a:r>
            <a:r>
              <a:rPr lang="zh-TW" altLang="en-US" sz="1800" dirty="0">
                <a:latin typeface="+mn-ea"/>
              </a:rPr>
              <a:t>）。</a:t>
            </a:r>
            <a:endParaRPr lang="en-US" altLang="zh-TW" sz="1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800" dirty="0">
                <a:latin typeface="+mn-ea"/>
              </a:rPr>
              <a:t>精神工作量測試（</a:t>
            </a:r>
            <a:r>
              <a:rPr lang="en-US" altLang="zh-TW" sz="1800" dirty="0">
                <a:latin typeface="+mn-ea"/>
              </a:rPr>
              <a:t>MWT</a:t>
            </a:r>
            <a:r>
              <a:rPr lang="zh-TW" altLang="en-US" sz="1800" dirty="0">
                <a:latin typeface="+mn-ea"/>
              </a:rPr>
              <a:t>）。</a:t>
            </a:r>
            <a:endParaRPr lang="en-US" altLang="zh-TW" sz="1800" dirty="0">
              <a:latin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CA36545-E7FC-4326-A2AA-0F3D4D16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實驗設計</a:t>
            </a:r>
          </a:p>
        </p:txBody>
      </p:sp>
    </p:spTree>
    <p:extLst>
      <p:ext uri="{BB962C8B-B14F-4D97-AF65-F5344CB8AC3E}">
        <p14:creationId xmlns:p14="http://schemas.microsoft.com/office/powerpoint/2010/main" val="15242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E69B1-F155-4AE6-95AC-51E30ACE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1235"/>
          </a:xfrm>
        </p:spPr>
        <p:txBody>
          <a:bodyPr>
            <a:no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GSQS(The Groningen Sleep Quality Scale)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926C3-5888-43FF-BF79-09B9CE0E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340768"/>
            <a:ext cx="8065294" cy="55172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此量表可以測出填寫者的睡眠品質模式。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題並持續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天則可了解個人的睡眠模式。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題問題不計分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題若回答「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True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」則得一分。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若回答「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False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」則得一分。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最高分為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分，得分越高者，代表睡眠品質越不好。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22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A49E99-29A7-4B27-B529-9D1E95CB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194AA652-5AB7-4685-95A3-A40091B43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54" y="-18286"/>
            <a:ext cx="6440692" cy="6858000"/>
          </a:xfrm>
        </p:spPr>
      </p:pic>
    </p:spTree>
    <p:extLst>
      <p:ext uri="{BB962C8B-B14F-4D97-AF65-F5344CB8AC3E}">
        <p14:creationId xmlns:p14="http://schemas.microsoft.com/office/powerpoint/2010/main" val="328128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E69B1-F155-4AE6-95AC-51E30ACE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1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SSS(Stanford Sleepiness Scale)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926C3-5888-43FF-BF79-09B9CE0E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340769"/>
            <a:ext cx="8065294" cy="56166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此量表可以測出填寫者的靈敏程度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反意，遲鈍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填寫從早上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半夜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的精神狀態，連續填寫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1~7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分以及「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」來代表靈敏程度。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分代表：很有活動力、精神狀態很好、很清醒的。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分代表：模糊地帶，代表有一點懶散。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分代表：無法再與睡魔抵抗，可迅速睡著。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代表：已睡著。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分以上即代表睡眠不足。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1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17A04-93C9-4AD7-A703-90B2C75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75F3FCF8-94A6-4A0B-AB1F-3365314C4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-20544"/>
            <a:ext cx="5544616" cy="6899087"/>
          </a:xfrm>
        </p:spPr>
      </p:pic>
    </p:spTree>
    <p:extLst>
      <p:ext uri="{BB962C8B-B14F-4D97-AF65-F5344CB8AC3E}">
        <p14:creationId xmlns:p14="http://schemas.microsoft.com/office/powerpoint/2010/main" val="271725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E69B1-F155-4AE6-95AC-51E30ACE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1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CFS(Chalder Fatigue Scale)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926C3-5888-43FF-BF79-09B9CE0E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340768"/>
            <a:ext cx="8065294" cy="56166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受試者勾選量表上這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種問題，來評斷他們當時的狀況，可以判斷他們的疲勞程度。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將勾選的表格來換算成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分來計算。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less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better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more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worse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more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worse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much more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much worse than usual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在反覆測驗之後，若有分數下降則被視為已改善。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6774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35BA81-0701-4FC4-9E13-D659A287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ACF3CDDB-D22D-4A34-A8DD-FA13A53C7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-7781"/>
            <a:ext cx="5976664" cy="6873562"/>
          </a:xfrm>
        </p:spPr>
      </p:pic>
    </p:spTree>
    <p:extLst>
      <p:ext uri="{BB962C8B-B14F-4D97-AF65-F5344CB8AC3E}">
        <p14:creationId xmlns:p14="http://schemas.microsoft.com/office/powerpoint/2010/main" val="13170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BE69B1-F155-4AE6-95AC-51E30ACE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41235"/>
          </a:xfrm>
        </p:spPr>
        <p:txBody>
          <a:bodyPr>
            <a:normAutofit/>
          </a:bodyPr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MWT(Mental Workload Test)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F926C3-5888-43FF-BF79-09B9CE0E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340768"/>
            <a:ext cx="8065294" cy="55172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此量表是西班牙對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NASA-TLX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量表的改版。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此量表可以測出受試者工作時心理負荷量。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評分方式：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分為六種指標。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每一種指標都由受試者自評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並將六種指標兩個兩個進行比較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，由受試者判斷對工作負荷的重要程度，認為重要的就優先選取，而根據被優先選擇的次數，決定各指標的權重，每個指標的權重都在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0~5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之間，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個指標權重加起來需等於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25780"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最後結合各種指標分數及權重進行加權平均，即可算出綜合的工作負荷值。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34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A039B7-D20F-420D-A63D-B2E9160E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1B626A5-6F43-451E-8477-ED407658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-1"/>
            <a:ext cx="4073236" cy="6858001"/>
          </a:xfrm>
        </p:spPr>
      </p:pic>
    </p:spTree>
    <p:extLst>
      <p:ext uri="{BB962C8B-B14F-4D97-AF65-F5344CB8AC3E}">
        <p14:creationId xmlns:p14="http://schemas.microsoft.com/office/powerpoint/2010/main" val="241899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556F0-E0D5-498A-88C5-51E48F0B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實驗流程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1E5A313-8B7B-4CD2-8952-0D9F7F4F7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033443"/>
              </p:ext>
            </p:extLst>
          </p:nvPr>
        </p:nvGraphicFramePr>
        <p:xfrm>
          <a:off x="572718" y="1141024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39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340768"/>
            <a:ext cx="8272212" cy="5517231"/>
          </a:xfrm>
        </p:spPr>
        <p:txBody>
          <a:bodyPr anchor="t">
            <a:no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+mn-ea"/>
              </a:rPr>
              <a:t>Cacciabue</a:t>
            </a:r>
            <a:r>
              <a:rPr lang="en-US" altLang="zh-TW" sz="1800" dirty="0">
                <a:latin typeface="+mn-ea"/>
              </a:rPr>
              <a:t>(2004)</a:t>
            </a:r>
            <a:r>
              <a:rPr lang="zh-TW" altLang="en-US" sz="1800" dirty="0">
                <a:latin typeface="+mn-ea"/>
              </a:rPr>
              <a:t>、</a:t>
            </a:r>
            <a:r>
              <a:rPr lang="en-US" altLang="zh-TW" sz="1800" dirty="0" err="1">
                <a:latin typeface="+mn-ea"/>
              </a:rPr>
              <a:t>Boksem</a:t>
            </a:r>
            <a:r>
              <a:rPr lang="en-US" altLang="zh-TW" sz="1800" dirty="0">
                <a:latin typeface="+mn-ea"/>
              </a:rPr>
              <a:t> &amp; Tops(2008)</a:t>
            </a:r>
            <a:r>
              <a:rPr lang="zh-TW" altLang="en-US" sz="1800" dirty="0">
                <a:latin typeface="+mn-ea"/>
              </a:rPr>
              <a:t>自動化減少了操作員的需求量，而認知過程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感知、注意力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，已經變得比行動還更重要。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Thorndike(1900)</a:t>
            </a:r>
            <a:r>
              <a:rPr lang="zh-TW" altLang="en-US" sz="1800" dirty="0">
                <a:latin typeface="+mn-ea"/>
              </a:rPr>
              <a:t>連續且高要求認知的任務會產生精神疲勞，是人機交互領域深入研地的影響之一。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+mn-ea"/>
              </a:rPr>
              <a:t>Grandjean</a:t>
            </a:r>
            <a:r>
              <a:rPr lang="en-US" altLang="zh-TW" sz="1800" dirty="0">
                <a:latin typeface="+mn-ea"/>
              </a:rPr>
              <a:t>(1980)</a:t>
            </a:r>
            <a:r>
              <a:rPr lang="zh-TW" altLang="en-US" sz="1800" dirty="0">
                <a:latin typeface="+mn-ea"/>
              </a:rPr>
              <a:t>精神疲勞會「降低精神警覺狀態的」會影響表現。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Lal &amp; Craig(2001)</a:t>
            </a:r>
            <a:r>
              <a:rPr lang="zh-TW" altLang="en-US" sz="1800" dirty="0">
                <a:latin typeface="+mn-ea"/>
              </a:rPr>
              <a:t>精神疲勞是現代技術社會的關鍵因素；是大多數人無法避發生錯誤的主要原因</a:t>
            </a:r>
            <a:r>
              <a:rPr lang="en-US" altLang="zh-TW" sz="1800" dirty="0">
                <a:latin typeface="+mn-ea"/>
              </a:rPr>
              <a:t>(Nilsson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1997)</a:t>
            </a:r>
            <a:r>
              <a:rPr lang="zh-TW" altLang="en-US" sz="1800" dirty="0">
                <a:latin typeface="+mn-ea"/>
              </a:rPr>
              <a:t>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RACE(2009)</a:t>
            </a:r>
            <a:r>
              <a:rPr lang="zh-TW" altLang="en-US" sz="1800" dirty="0">
                <a:latin typeface="+mn-ea"/>
              </a:rPr>
              <a:t>在西班牙導致致命車禍的第四大原因是精神疲勞。</a:t>
            </a:r>
            <a:endParaRPr lang="en-US" altLang="zh-TW" sz="1800" dirty="0">
              <a:latin typeface="+mn-ea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DFB78343-B46B-4A04-B57A-6AA8861C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84070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287994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1E5A313-8B7B-4CD2-8952-0D9F7F4F7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91928"/>
              </p:ext>
            </p:extLst>
          </p:nvPr>
        </p:nvGraphicFramePr>
        <p:xfrm>
          <a:off x="572718" y="1068486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5E54DE52-A0F6-46FB-B288-0EBA54AE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實驗流程</a:t>
            </a:r>
          </a:p>
        </p:txBody>
      </p:sp>
    </p:spTree>
    <p:extLst>
      <p:ext uri="{BB962C8B-B14F-4D97-AF65-F5344CB8AC3E}">
        <p14:creationId xmlns:p14="http://schemas.microsoft.com/office/powerpoint/2010/main" val="34837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1E5A313-8B7B-4CD2-8952-0D9F7F4F7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60238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D20D65EC-9E82-4155-8030-CF6291FB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</p:spPr>
        <p:txBody>
          <a:bodyPr anchor="t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實驗流程</a:t>
            </a:r>
          </a:p>
        </p:txBody>
      </p:sp>
    </p:spTree>
    <p:extLst>
      <p:ext uri="{BB962C8B-B14F-4D97-AF65-F5344CB8AC3E}">
        <p14:creationId xmlns:p14="http://schemas.microsoft.com/office/powerpoint/2010/main" val="706507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9A7CE-C7E1-4F5B-98D4-6638E71B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97219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1DCBA-7935-44D1-9E92-0C9A670A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196753"/>
            <a:ext cx="8065294" cy="456282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整個行駛時間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分鐘被分割為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TOD(time-on-driving)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區段。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六個區段間沒有可靠度差異，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F(5,40)=1.6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P&gt;0.05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MSE=15.22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但其中，行駛速度反映出儘管駕駛者精神疲勞，但仍然保持者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km/h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附近的行駛速度。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1728BD3-5A14-4CBF-8BAC-299E143E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718"/>
            <a:ext cx="9180512" cy="18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0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1DCBA-7935-44D1-9E92-0C9A670A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238632"/>
            <a:ext cx="8065294" cy="43807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小時之後，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pv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值開始下降，眼睛的掃視時間也開始延長，而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pv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值也在駕駛任務結束時達到最低水平，也就是最大疲勞程度。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Schleicher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(2008)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研究中也發現類似的結果，在行駛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分鐘之後，駕駛者的疲勞程度以達到可能會中止實驗的程度。而在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分鐘後，駕駛者的睡意已達到飽和。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而此實驗的受試者，在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分鐘時已達到精疲力盡的程度，代表著其在剩下的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分鐘裡，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pv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已再進一步的降低了。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C1728BD3-5A14-4CBF-8BAC-299E143E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0718"/>
            <a:ext cx="9180512" cy="1817282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98767D19-6648-4FE8-9D77-CAD9E409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738568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34891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1DCBA-7935-44D1-9E92-0C9A670A7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268761"/>
            <a:ext cx="8065294" cy="44908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DeLuca(2005)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研究指出，疲勞程度取決於任務的時間以及任務的複雜性。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當疲勞感逐漸增加時，受試者會盡更大的努力去保持開車水平，以免發生危險。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而在駕駛完畢的休息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分鐘之後，如</a:t>
            </a:r>
            <a:r>
              <a:rPr lang="en-US" altLang="zh-TW"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pv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值所示，其水平無法恢復到開車前的狀態，因此發現受試者無法適當地去量化其疲勞程度。</a:t>
            </a:r>
          </a:p>
        </p:txBody>
      </p:sp>
      <p:pic>
        <p:nvPicPr>
          <p:cNvPr id="6" name="圖片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D83D7D7-3D96-4177-977A-5D6B20129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" y="5002050"/>
            <a:ext cx="9144000" cy="1871954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133DC2C6-0274-4C3E-92B0-B1C334AB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840705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</a:p>
        </p:txBody>
      </p:sp>
    </p:spTree>
    <p:extLst>
      <p:ext uri="{BB962C8B-B14F-4D97-AF65-F5344CB8AC3E}">
        <p14:creationId xmlns:p14="http://schemas.microsoft.com/office/powerpoint/2010/main" val="1062643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7E318F-B70F-4291-AB44-DA1EF0EF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85251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-Eccentricity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偏心度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7E2C62-1880-4BFD-A5FA-C6AADBAC7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整個視網膜的中央部位有一個無血管區域，稱為黃斑區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直徑約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1-3mm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，而黃斑區中央最薄的地方稱中央小窩，約佔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度視角。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以中央小窩為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度視角起算點，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度視角也稱為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度離心度，即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eccentricity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550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96752"/>
            <a:ext cx="8272212" cy="5661247"/>
          </a:xfrm>
        </p:spPr>
        <p:txBody>
          <a:bodyPr anchor="t">
            <a:norm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Stone</a:t>
            </a:r>
            <a:r>
              <a:rPr lang="zh-TW" altLang="en-US" sz="1800" dirty="0">
                <a:latin typeface="+mn-ea"/>
              </a:rPr>
              <a:t>等人</a:t>
            </a:r>
            <a:r>
              <a:rPr lang="en-US" altLang="zh-TW" sz="1800" dirty="0">
                <a:latin typeface="+mn-ea"/>
              </a:rPr>
              <a:t>(2003)</a:t>
            </a:r>
            <a:r>
              <a:rPr lang="zh-TW" altLang="en-US" sz="1800" dirty="0">
                <a:latin typeface="+mn-ea"/>
              </a:rPr>
              <a:t>、</a:t>
            </a:r>
            <a:r>
              <a:rPr lang="en-US" altLang="zh-TW" sz="1800" dirty="0">
                <a:latin typeface="+mn-ea"/>
              </a:rPr>
              <a:t>Schleicher</a:t>
            </a:r>
            <a:r>
              <a:rPr lang="zh-TW" altLang="en-US" sz="1800" dirty="0">
                <a:latin typeface="+mn-ea"/>
              </a:rPr>
              <a:t>等人</a:t>
            </a:r>
            <a:r>
              <a:rPr lang="en-US" altLang="zh-TW" sz="1800" dirty="0">
                <a:latin typeface="+mn-ea"/>
              </a:rPr>
              <a:t>(2008)</a:t>
            </a:r>
            <a:r>
              <a:rPr lang="zh-TW" altLang="en-US" sz="1800" dirty="0">
                <a:latin typeface="+mn-ea"/>
              </a:rPr>
              <a:t>使用眼部運動調查精神疲勞，心理物理學、</a:t>
            </a:r>
            <a:r>
              <a:rPr lang="en-US" altLang="zh-TW" sz="1800" dirty="0" err="1">
                <a:latin typeface="+mn-ea"/>
              </a:rPr>
              <a:t>Fmri</a:t>
            </a:r>
            <a:r>
              <a:rPr lang="zh-TW" altLang="en-US" sz="1800" dirty="0">
                <a:latin typeface="+mn-ea"/>
              </a:rPr>
              <a:t>、</a:t>
            </a:r>
            <a:r>
              <a:rPr lang="en-US" altLang="zh-TW" sz="1800" dirty="0">
                <a:latin typeface="+mn-ea"/>
              </a:rPr>
              <a:t>EGG(</a:t>
            </a:r>
            <a:r>
              <a:rPr lang="en-US" altLang="zh-TW" sz="1800" dirty="0" err="1">
                <a:latin typeface="+mn-ea"/>
              </a:rPr>
              <a:t>Wijesuriya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da-DK" altLang="zh-TW" sz="1800" dirty="0">
                <a:latin typeface="+mn-ea"/>
              </a:rPr>
              <a:t>2007</a:t>
            </a:r>
            <a:r>
              <a:rPr lang="zh-TW" altLang="en-US" sz="1800" dirty="0">
                <a:latin typeface="+mn-ea"/>
              </a:rPr>
              <a:t>；</a:t>
            </a:r>
            <a:r>
              <a:rPr lang="da-DK" altLang="zh-TW" sz="1800" dirty="0">
                <a:latin typeface="+mn-ea"/>
              </a:rPr>
              <a:t>Cook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da-DK" altLang="zh-TW" sz="1800" dirty="0">
                <a:latin typeface="+mn-ea"/>
              </a:rPr>
              <a:t>2007</a:t>
            </a:r>
            <a:r>
              <a:rPr lang="zh-TW" altLang="en-US" sz="1800" dirty="0">
                <a:latin typeface="+mn-ea"/>
              </a:rPr>
              <a:t>；</a:t>
            </a:r>
            <a:r>
              <a:rPr lang="da-DK" altLang="zh-TW" sz="1800" dirty="0">
                <a:latin typeface="+mn-ea"/>
              </a:rPr>
              <a:t>Smiley</a:t>
            </a:r>
            <a:r>
              <a:rPr lang="zh-TW" altLang="en-US" sz="1800" dirty="0">
                <a:latin typeface="+mn-ea"/>
              </a:rPr>
              <a:t>，</a:t>
            </a:r>
            <a:r>
              <a:rPr lang="da-DK" altLang="zh-TW" sz="1800" dirty="0">
                <a:latin typeface="+mn-ea"/>
              </a:rPr>
              <a:t>2007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眼睛起源於大腦生長，是中樞神經系統的一部分</a:t>
            </a:r>
            <a:r>
              <a:rPr lang="en-US" altLang="zh-TW" sz="1800" dirty="0">
                <a:latin typeface="+mn-ea"/>
              </a:rPr>
              <a:t>(Wilson &amp; O′Donnell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1988</a:t>
            </a:r>
            <a:r>
              <a:rPr lang="zh-TW" altLang="en-US" sz="1800" dirty="0">
                <a:latin typeface="+mn-ea"/>
              </a:rPr>
              <a:t>；</a:t>
            </a:r>
            <a:r>
              <a:rPr lang="en-US" altLang="zh-TW" sz="1800" dirty="0">
                <a:latin typeface="+mn-ea"/>
              </a:rPr>
              <a:t> Hain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1992)</a:t>
            </a:r>
            <a:r>
              <a:rPr lang="zh-TW" altLang="en-US" sz="1800" dirty="0">
                <a:latin typeface="+mn-ea"/>
              </a:rPr>
              <a:t>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+mn-ea"/>
              </a:rPr>
              <a:t>Morad</a:t>
            </a:r>
            <a:r>
              <a:rPr lang="zh-TW" altLang="zh-TW" sz="1800" dirty="0">
                <a:latin typeface="+mn-ea"/>
              </a:rPr>
              <a:t>等人</a:t>
            </a:r>
            <a:r>
              <a:rPr lang="en-US" altLang="zh-TW" sz="1800" dirty="0">
                <a:latin typeface="+mn-ea"/>
              </a:rPr>
              <a:t>(2009)</a:t>
            </a:r>
            <a:r>
              <a:rPr lang="zh-TW" altLang="en-US" sz="1800" dirty="0">
                <a:latin typeface="+mn-ea"/>
              </a:rPr>
              <a:t>注視參數的分析應提供最佳的警覺性指數以及量化、追蹤精神疲勞的簡便方法。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Leigh &amp; Zee(1999)</a:t>
            </a:r>
            <a:r>
              <a:rPr lang="zh-TW" altLang="en-US" sz="1800" dirty="0">
                <a:latin typeface="+mn-ea"/>
              </a:rPr>
              <a:t>某些眼球參數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眼部擴張、氣孔運動速度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是無法自行控制的，因此假定他們對疲勞是敏感且直接影響</a:t>
            </a:r>
            <a:r>
              <a:rPr lang="en-US" altLang="zh-TW" sz="1800" dirty="0">
                <a:latin typeface="+mn-ea"/>
              </a:rPr>
              <a:t>Roeland(2005)</a:t>
            </a:r>
            <a:r>
              <a:rPr lang="zh-TW" altLang="en-US" sz="1800" dirty="0">
                <a:latin typeface="+mn-ea"/>
              </a:rPr>
              <a:t>。</a:t>
            </a:r>
            <a:endParaRPr lang="en-US" altLang="zh-TW" sz="1800" dirty="0">
              <a:latin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F991BE9-3C00-45C5-8538-671C4FE7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768697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118963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B1AD70-F8AD-4C2C-BBB9-73C8CC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簡介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76407"/>
            <a:ext cx="8272212" cy="5681593"/>
          </a:xfrm>
        </p:spPr>
        <p:txBody>
          <a:bodyPr anchor="t">
            <a:normAutofit/>
          </a:bodyPr>
          <a:lstStyle/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+mn-ea"/>
              </a:rPr>
              <a:t>Wickens</a:t>
            </a:r>
            <a:r>
              <a:rPr lang="zh-TW" altLang="en-US" sz="1800" dirty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&amp;</a:t>
            </a:r>
            <a:r>
              <a:rPr lang="zh-TW" altLang="en-US" sz="1800" dirty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Hollands(2000)</a:t>
            </a:r>
            <a:r>
              <a:rPr lang="zh-TW" altLang="en-US" sz="1800" dirty="0">
                <a:latin typeface="+mn-ea"/>
              </a:rPr>
              <a:t>眼球追蹤設備可量化</a:t>
            </a:r>
            <a:r>
              <a:rPr lang="en-US" altLang="zh-TW" sz="1800" dirty="0">
                <a:latin typeface="+mn-ea"/>
              </a:rPr>
              <a:t>3</a:t>
            </a:r>
            <a:r>
              <a:rPr lang="zh-TW" altLang="en-US" sz="1800" dirty="0">
                <a:latin typeface="+mn-ea"/>
              </a:rPr>
              <a:t>種關於駕駛員精神狀態的潛在資訊</a:t>
            </a:r>
            <a:r>
              <a:rPr lang="en-US" altLang="zh-TW" sz="1800" dirty="0">
                <a:latin typeface="+mn-ea"/>
              </a:rPr>
              <a:t>：</a:t>
            </a:r>
            <a:r>
              <a:rPr lang="zh-TW" altLang="en-US" sz="1800" dirty="0">
                <a:latin typeface="+mn-ea"/>
              </a:rPr>
              <a:t>眼睛運動、眨眼率、瞳孔大小。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 err="1">
                <a:latin typeface="+mn-ea"/>
              </a:rPr>
              <a:t>Velichkovsky</a:t>
            </a:r>
            <a:r>
              <a:rPr lang="zh-TW" altLang="en-US" sz="1800" dirty="0">
                <a:latin typeface="+mn-ea"/>
              </a:rPr>
              <a:t>等人</a:t>
            </a:r>
            <a:r>
              <a:rPr lang="en-US" altLang="zh-TW" sz="1800" dirty="0">
                <a:latin typeface="+mn-ea"/>
              </a:rPr>
              <a:t>(2002)</a:t>
            </a:r>
            <a:r>
              <a:rPr lang="zh-TW" altLang="en-US" sz="1800" dirty="0">
                <a:latin typeface="+mn-ea"/>
              </a:rPr>
              <a:t>疲勞增加導致眨眼率增加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眼睛閉合頻率增加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，導致視覺所得到的資訊會減少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視覺資訊丟失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，因次會導致績效錯誤的可能性也增加。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Morris &amp; Miller(1996)</a:t>
            </a:r>
            <a:r>
              <a:rPr lang="zh-TW" altLang="en-US" sz="1800" dirty="0">
                <a:latin typeface="+mn-ea"/>
              </a:rPr>
              <a:t>正常的眨眼率會有</a:t>
            </a:r>
            <a:r>
              <a:rPr lang="en-US" altLang="zh-TW" sz="1800" dirty="0">
                <a:latin typeface="+mn-ea"/>
              </a:rPr>
              <a:t>4%</a:t>
            </a:r>
            <a:r>
              <a:rPr lang="zh-TW" altLang="en-US" sz="1800" dirty="0">
                <a:latin typeface="+mn-ea"/>
              </a:rPr>
              <a:t>的視覺資訊丟失，但有大多數的錯誤都是由注意力不集中、眨眼率增加等造成的。</a:t>
            </a:r>
            <a:endParaRPr lang="en-US" altLang="zh-TW" sz="180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Beatty &amp; Lucero-Wagoner(2000)</a:t>
            </a:r>
            <a:r>
              <a:rPr lang="zh-TW" altLang="en-US" sz="1800" dirty="0">
                <a:latin typeface="+mn-ea"/>
              </a:rPr>
              <a:t>瞳孔大小，除了疲勞之外，還會因為情緒、環境照明等因素而造成變化，因此很難單純歸因於個人因素。</a:t>
            </a:r>
            <a:endParaRPr lang="en-US" altLang="zh-TW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379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76407"/>
            <a:ext cx="8272212" cy="568159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+mn-ea"/>
              </a:rPr>
              <a:t>Dodge &amp; Cline(1901)</a:t>
            </a:r>
            <a:r>
              <a:rPr lang="zh-TW" altLang="en-US" sz="1800" dirty="0">
                <a:latin typeface="+mn-ea"/>
              </a:rPr>
              <a:t>；</a:t>
            </a:r>
            <a:r>
              <a:rPr lang="en-US" altLang="zh-TW" sz="1800" dirty="0">
                <a:latin typeface="+mn-ea"/>
              </a:rPr>
              <a:t>Dodge(1917)</a:t>
            </a:r>
            <a:r>
              <a:rPr lang="zh-TW" altLang="en-US" sz="1800" dirty="0">
                <a:latin typeface="+mn-ea"/>
              </a:rPr>
              <a:t>眼球快速的彈道運動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掃視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平均每秒執行</a:t>
            </a:r>
            <a:r>
              <a:rPr lang="en-US" altLang="zh-TW" sz="1800" dirty="0">
                <a:latin typeface="+mn-ea"/>
              </a:rPr>
              <a:t>3</a:t>
            </a:r>
            <a:r>
              <a:rPr lang="zh-TW" altLang="en-US" sz="1800" dirty="0">
                <a:latin typeface="+mn-ea"/>
              </a:rPr>
              <a:t>次，掃視的幅度變化、持續時間和峰值速度</a:t>
            </a:r>
            <a:r>
              <a:rPr lang="en-US" altLang="zh-TW" sz="1800" dirty="0">
                <a:latin typeface="+mn-ea"/>
              </a:rPr>
              <a:t>(PV)</a:t>
            </a:r>
            <a:r>
              <a:rPr lang="zh-TW" altLang="en-US" sz="1800" dirty="0">
                <a:latin typeface="+mn-ea"/>
              </a:rPr>
              <a:t>各不相同。</a:t>
            </a:r>
            <a:r>
              <a:rPr lang="zh-TW" altLang="zh-TW" sz="1800" dirty="0">
                <a:latin typeface="+mn-ea"/>
              </a:rPr>
              <a:t>這些參數之間的關係被稱為</a:t>
            </a:r>
            <a:r>
              <a:rPr lang="zh-TW" altLang="en-US" sz="1800" dirty="0">
                <a:latin typeface="+mn-ea"/>
              </a:rPr>
              <a:t>「</a:t>
            </a:r>
            <a:r>
              <a:rPr lang="zh-TW" altLang="zh-TW" sz="1800" dirty="0">
                <a:latin typeface="+mn-ea"/>
              </a:rPr>
              <a:t>主序列</a:t>
            </a:r>
            <a:r>
              <a:rPr lang="zh-TW" altLang="en-US" sz="1800" dirty="0">
                <a:latin typeface="+mn-ea"/>
              </a:rPr>
              <a:t>」</a:t>
            </a:r>
            <a:r>
              <a:rPr lang="zh-TW" altLang="zh-TW" sz="1800" dirty="0">
                <a:latin typeface="+mn-ea"/>
              </a:rPr>
              <a:t>，用於描述</a:t>
            </a:r>
            <a:r>
              <a:rPr lang="en-US" altLang="zh-TW" sz="1800" dirty="0">
                <a:latin typeface="+mn-ea"/>
              </a:rPr>
              <a:t>PV</a:t>
            </a:r>
            <a:r>
              <a:rPr lang="zh-TW" altLang="zh-TW" sz="1800" dirty="0">
                <a:latin typeface="+mn-ea"/>
              </a:rPr>
              <a:t>和持續時間隨振幅系統增加這一事實（</a:t>
            </a:r>
            <a:r>
              <a:rPr lang="en-US" altLang="zh-TW" sz="1800" dirty="0" err="1">
                <a:latin typeface="+mn-ea"/>
              </a:rPr>
              <a:t>Bahill</a:t>
            </a:r>
            <a:r>
              <a:rPr lang="zh-TW" altLang="zh-TW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1975</a:t>
            </a:r>
            <a:r>
              <a:rPr lang="zh-TW" altLang="zh-TW" sz="1800" dirty="0">
                <a:latin typeface="+mn-ea"/>
              </a:rPr>
              <a:t>）。</a:t>
            </a:r>
            <a:r>
              <a:rPr lang="zh-TW" altLang="en-US" sz="1800" dirty="0">
                <a:latin typeface="+mn-ea"/>
              </a:rPr>
              <a:t>在視覺任務中，眼球跳動速度會受到精神激活程度（</a:t>
            </a:r>
            <a:r>
              <a:rPr lang="en-US" altLang="zh-TW" sz="1800" dirty="0">
                <a:latin typeface="+mn-ea"/>
              </a:rPr>
              <a:t>App &amp; Debus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1998</a:t>
            </a:r>
            <a:r>
              <a:rPr lang="zh-TW" altLang="en-US" sz="1800" dirty="0">
                <a:latin typeface="+mn-ea"/>
              </a:rPr>
              <a:t>）、機敏性（</a:t>
            </a:r>
            <a:r>
              <a:rPr lang="en-US" altLang="zh-TW" sz="1800" dirty="0">
                <a:latin typeface="+mn-ea"/>
              </a:rPr>
              <a:t>Thomas</a:t>
            </a:r>
            <a:r>
              <a:rPr lang="zh-TW" altLang="en-US" sz="1800" dirty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&amp;</a:t>
            </a:r>
            <a:r>
              <a:rPr lang="zh-TW" altLang="en-US" sz="1800" dirty="0">
                <a:latin typeface="+mn-ea"/>
              </a:rPr>
              <a:t> </a:t>
            </a:r>
            <a:r>
              <a:rPr lang="en-US" altLang="zh-TW" sz="1800" dirty="0">
                <a:latin typeface="+mn-ea"/>
              </a:rPr>
              <a:t>Russo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2007</a:t>
            </a:r>
            <a:r>
              <a:rPr lang="zh-TW" altLang="en-US" sz="1800" dirty="0">
                <a:latin typeface="+mn-ea"/>
              </a:rPr>
              <a:t>）、警惕性的自然波動（</a:t>
            </a:r>
            <a:r>
              <a:rPr lang="en-US" altLang="zh-TW" sz="1800" dirty="0" err="1">
                <a:latin typeface="+mn-ea"/>
              </a:rPr>
              <a:t>Fafrowicz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1995</a:t>
            </a:r>
            <a:r>
              <a:rPr lang="zh-TW" altLang="en-US" sz="1800" dirty="0">
                <a:latin typeface="+mn-ea"/>
              </a:rPr>
              <a:t>）、睡眠剝奪（</a:t>
            </a:r>
            <a:r>
              <a:rPr lang="en-US" altLang="zh-TW" sz="1800" dirty="0" err="1">
                <a:latin typeface="+mn-ea"/>
              </a:rPr>
              <a:t>Zils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2005</a:t>
            </a:r>
            <a:r>
              <a:rPr lang="zh-TW" altLang="en-US" sz="1800" dirty="0">
                <a:latin typeface="+mn-ea"/>
              </a:rPr>
              <a:t>）、藥物引起的鎮靜作用（</a:t>
            </a:r>
            <a:r>
              <a:rPr lang="en-US" altLang="zh-TW" sz="1800" dirty="0">
                <a:latin typeface="+mn-ea"/>
              </a:rPr>
              <a:t>Grace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2010</a:t>
            </a:r>
            <a:r>
              <a:rPr lang="zh-TW" altLang="en-US" sz="1800" dirty="0">
                <a:latin typeface="+mn-ea"/>
              </a:rPr>
              <a:t>）、精神工作量（</a:t>
            </a:r>
            <a:r>
              <a:rPr lang="en-US" altLang="zh-TW" sz="1800" dirty="0">
                <a:latin typeface="+mn-ea"/>
              </a:rPr>
              <a:t>Di Stasi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2010a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b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2011a</a:t>
            </a:r>
            <a:r>
              <a:rPr lang="zh-TW" altLang="en-US" sz="1800" dirty="0">
                <a:latin typeface="+mn-ea"/>
              </a:rPr>
              <a:t>，</a:t>
            </a:r>
            <a:r>
              <a:rPr lang="en-US" altLang="zh-TW" sz="1800" dirty="0">
                <a:latin typeface="+mn-ea"/>
              </a:rPr>
              <a:t>b</a:t>
            </a:r>
            <a:r>
              <a:rPr lang="zh-TW" altLang="en-US" sz="1800" dirty="0">
                <a:latin typeface="+mn-ea"/>
              </a:rPr>
              <a:t>）和疲勞（</a:t>
            </a:r>
            <a:r>
              <a:rPr lang="en-US" altLang="zh-TW" sz="1800" dirty="0">
                <a:latin typeface="+mn-ea"/>
              </a:rPr>
              <a:t>Schmidt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1979</a:t>
            </a:r>
            <a:r>
              <a:rPr lang="zh-TW" altLang="en-US" sz="1800" dirty="0">
                <a:latin typeface="+mn-ea"/>
              </a:rPr>
              <a:t>； </a:t>
            </a:r>
            <a:r>
              <a:rPr lang="en-US" altLang="zh-TW" sz="1800" dirty="0" err="1">
                <a:latin typeface="+mn-ea"/>
              </a:rPr>
              <a:t>Morad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2009</a:t>
            </a:r>
            <a:r>
              <a:rPr lang="zh-TW" altLang="en-US" sz="1800" dirty="0">
                <a:latin typeface="+mn-ea"/>
              </a:rPr>
              <a:t>； </a:t>
            </a:r>
            <a:r>
              <a:rPr lang="en-US" altLang="zh-TW" sz="1800" dirty="0" err="1">
                <a:latin typeface="+mn-ea"/>
              </a:rPr>
              <a:t>Hirvonen</a:t>
            </a:r>
            <a:r>
              <a:rPr lang="zh-TW" altLang="en-US" sz="1800" dirty="0">
                <a:latin typeface="+mn-ea"/>
              </a:rPr>
              <a:t>等人，</a:t>
            </a:r>
            <a:r>
              <a:rPr lang="en-US" altLang="zh-TW" sz="1800" dirty="0">
                <a:latin typeface="+mn-ea"/>
              </a:rPr>
              <a:t>2010</a:t>
            </a:r>
            <a:r>
              <a:rPr lang="zh-TW" altLang="en-US" sz="1800" dirty="0">
                <a:latin typeface="+mn-ea"/>
              </a:rPr>
              <a:t>）等等影響。</a:t>
            </a:r>
            <a:endParaRPr lang="en-US" altLang="zh-TW" sz="1800" dirty="0">
              <a:latin typeface="+mn-ea"/>
            </a:endParaRPr>
          </a:p>
          <a:p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5957416-335D-4531-AD51-A8FB26D5969D}"/>
              </a:ext>
            </a:extLst>
          </p:cNvPr>
          <p:cNvSpPr txBox="1">
            <a:spLocks/>
          </p:cNvSpPr>
          <p:nvPr/>
        </p:nvSpPr>
        <p:spPr>
          <a:xfrm>
            <a:off x="468146" y="404664"/>
            <a:ext cx="8272212" cy="771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>
                <a:solidFill>
                  <a:schemeClr val="tx1"/>
                </a:solidFill>
              </a:rPr>
              <a:t>簡介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5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76407"/>
            <a:ext cx="8272212" cy="5681593"/>
          </a:xfrm>
        </p:spPr>
        <p:txBody>
          <a:bodyPr anchor="t">
            <a:normAutofit/>
          </a:bodyPr>
          <a:lstStyle/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Galley(1993)</a:t>
            </a:r>
            <a:r>
              <a:rPr lang="zh-TW" altLang="en-US" sz="1800" dirty="0">
                <a:latin typeface="+mn-ea"/>
              </a:rPr>
              <a:t>研究中，凝視與眨眼行為，在駕駛過程中以不同的次要任務進行了重新排序，受試者必須在不同的位置找尋特定的訊息。結果顯示，眨眼行為可能是視覺行為中斷的良好指標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例如：將視線從顯示監視器上定向儀表板進行檢查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，而掃視速度可能代表駕駛員的的敏感指數。</a:t>
            </a:r>
            <a:endParaRPr lang="en-US" altLang="zh-TW" sz="1800" dirty="0">
              <a:latin typeface="+mn-ea"/>
            </a:endParaRP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Schleicher</a:t>
            </a:r>
            <a:r>
              <a:rPr lang="zh-TW" altLang="en-US" sz="1800" dirty="0">
                <a:latin typeface="+mn-ea"/>
              </a:rPr>
              <a:t>等人（</a:t>
            </a:r>
            <a:r>
              <a:rPr lang="en-US" altLang="zh-TW" sz="1800" dirty="0">
                <a:latin typeface="+mn-ea"/>
              </a:rPr>
              <a:t>2008</a:t>
            </a:r>
            <a:r>
              <a:rPr lang="zh-TW" altLang="en-US" sz="1800" dirty="0">
                <a:latin typeface="+mn-ea"/>
              </a:rPr>
              <a:t>）研究了幾種眼動變量（包括主要序列參數和眨眼）的變化行為作為在模擬交通情況下增加嗜睡的函數。受試者單調行駛</a:t>
            </a:r>
            <a:r>
              <a:rPr lang="en-US" altLang="zh-TW" sz="1800" dirty="0">
                <a:latin typeface="+mn-ea"/>
              </a:rPr>
              <a:t>2</a:t>
            </a:r>
            <a:r>
              <a:rPr lang="zh-TW" altLang="en-US" sz="1800" dirty="0">
                <a:latin typeface="+mn-ea"/>
              </a:rPr>
              <a:t>小時路（沒有次要任務）。發現眨眼行為是客觀和主觀嗜睡的可靠指標。</a:t>
            </a:r>
            <a:endParaRPr lang="en-US" altLang="zh-TW" sz="1800" dirty="0">
              <a:latin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4FE70AA-3D9A-47AC-97B6-31600EDE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289900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97209B-BFEC-4664-BE8B-227BA9E7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176407"/>
            <a:ext cx="8065294" cy="5681593"/>
          </a:xfrm>
        </p:spPr>
        <p:txBody>
          <a:bodyPr anchor="t">
            <a:norm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設計一個控制良好的實驗，利用任務複雜性不變，研究時間對主序列參數的影響</a:t>
            </a:r>
            <a:endParaRPr lang="en-US" altLang="zh-TW" sz="1800" dirty="0">
              <a:latin typeface="+mn-ea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我們使用受控的固定任務來衡量參與者在虛擬駕駛中</a:t>
            </a:r>
            <a:r>
              <a:rPr lang="en-US" altLang="zh-TW" sz="1800" dirty="0">
                <a:latin typeface="+mn-ea"/>
              </a:rPr>
              <a:t>2</a:t>
            </a:r>
            <a:r>
              <a:rPr lang="zh-TW" altLang="en-US" sz="1800" dirty="0">
                <a:latin typeface="+mn-ea"/>
              </a:rPr>
              <a:t>小時的駕駛所導致的精神疲勞環境。凝視任務會執行了三次：駕駛前、駕駛後、駕駛後休息完。</a:t>
            </a:r>
            <a:endParaRPr lang="en-US" altLang="zh-TW" sz="1800" dirty="0">
              <a:latin typeface="+mn-ea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實驗基於以下假設：單調駕駛</a:t>
            </a:r>
            <a:r>
              <a:rPr lang="en-US" altLang="zh-TW" sz="1800" dirty="0">
                <a:latin typeface="+mn-ea"/>
              </a:rPr>
              <a:t>2</a:t>
            </a:r>
            <a:r>
              <a:rPr lang="zh-TW" altLang="en-US" sz="1800" dirty="0">
                <a:latin typeface="+mn-ea"/>
              </a:rPr>
              <a:t>小時後，我們參與者的精神疲勞加劇條件。作為一個可行的假設，我們認為精神疲勞會影響掃視動力學（主序列參數）並削弱駕駛任務的性能（增加駕駛速度的變化性）。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3570AA6-CC21-4191-889C-B4BFB91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目前研究</a:t>
            </a:r>
          </a:p>
        </p:txBody>
      </p:sp>
    </p:spTree>
    <p:extLst>
      <p:ext uri="{BB962C8B-B14F-4D97-AF65-F5344CB8AC3E}">
        <p14:creationId xmlns:p14="http://schemas.microsoft.com/office/powerpoint/2010/main" val="376975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76407"/>
            <a:ext cx="8272212" cy="5681593"/>
          </a:xfrm>
        </p:spPr>
        <p:txBody>
          <a:bodyPr anchor="t">
            <a:normAutofit/>
          </a:bodyPr>
          <a:lstStyle/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+mn-ea"/>
              </a:rPr>
              <a:t>10</a:t>
            </a:r>
            <a:r>
              <a:rPr lang="zh-TW" altLang="en-US" sz="1800" dirty="0">
                <a:latin typeface="+mn-ea"/>
              </a:rPr>
              <a:t>名受試者</a:t>
            </a:r>
            <a:r>
              <a:rPr lang="en-US" altLang="zh-TW" sz="1800" dirty="0">
                <a:latin typeface="+mn-ea"/>
              </a:rPr>
              <a:t>(5</a:t>
            </a:r>
            <a:r>
              <a:rPr lang="zh-TW" altLang="en-US" sz="1800" dirty="0">
                <a:latin typeface="+mn-ea"/>
              </a:rPr>
              <a:t>男、</a:t>
            </a:r>
            <a:r>
              <a:rPr lang="en-US" altLang="zh-TW" sz="1800" dirty="0">
                <a:latin typeface="+mn-ea"/>
              </a:rPr>
              <a:t>5</a:t>
            </a:r>
            <a:r>
              <a:rPr lang="zh-TW" altLang="en-US" sz="1800" dirty="0">
                <a:latin typeface="+mn-ea"/>
              </a:rPr>
              <a:t>女</a:t>
            </a:r>
            <a:r>
              <a:rPr lang="en-US" altLang="zh-TW" sz="1800" dirty="0">
                <a:latin typeface="+mn-ea"/>
              </a:rPr>
              <a:t>)</a:t>
            </a:r>
            <a:r>
              <a:rPr lang="zh-TW" altLang="en-US" sz="1800" dirty="0">
                <a:latin typeface="+mn-ea"/>
              </a:rPr>
              <a:t>，年齡為</a:t>
            </a:r>
            <a:r>
              <a:rPr lang="en-US" altLang="zh-TW" sz="1800" dirty="0">
                <a:latin typeface="+mn-ea"/>
              </a:rPr>
              <a:t>19~36</a:t>
            </a:r>
            <a:r>
              <a:rPr lang="zh-TW" altLang="en-US" sz="1800" dirty="0">
                <a:latin typeface="+mn-ea"/>
              </a:rPr>
              <a:t>歲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平均：</a:t>
            </a:r>
            <a:r>
              <a:rPr lang="en-US" altLang="zh-TW" sz="1800" dirty="0">
                <a:latin typeface="+mn-ea"/>
              </a:rPr>
              <a:t>23.9</a:t>
            </a:r>
            <a:r>
              <a:rPr lang="zh-TW" altLang="en-US" sz="1800" dirty="0">
                <a:latin typeface="+mn-ea"/>
              </a:rPr>
              <a:t>，標準差：</a:t>
            </a:r>
            <a:r>
              <a:rPr lang="en-US" altLang="zh-TW" sz="1800" dirty="0">
                <a:latin typeface="+mn-ea"/>
              </a:rPr>
              <a:t>4.9)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所有受試者視力均為正常或矯正，並持有駕照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平均：</a:t>
            </a:r>
            <a:r>
              <a:rPr lang="en-US" altLang="zh-TW" sz="1800" dirty="0">
                <a:latin typeface="+mn-ea"/>
              </a:rPr>
              <a:t>5.6</a:t>
            </a:r>
            <a:r>
              <a:rPr lang="zh-TW" altLang="en-US" sz="1800" dirty="0">
                <a:latin typeface="+mn-ea"/>
              </a:rPr>
              <a:t>，標準差：</a:t>
            </a:r>
            <a:r>
              <a:rPr lang="en-US" altLang="zh-TW" sz="1800" dirty="0">
                <a:latin typeface="+mn-ea"/>
              </a:rPr>
              <a:t>4.4)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測試前須：戒酒</a:t>
            </a:r>
            <a:r>
              <a:rPr lang="en-US" altLang="zh-TW" sz="1800" dirty="0">
                <a:latin typeface="+mn-ea"/>
              </a:rPr>
              <a:t>24</a:t>
            </a:r>
            <a:r>
              <a:rPr lang="zh-TW" altLang="en-US" sz="1800" dirty="0">
                <a:latin typeface="+mn-ea"/>
              </a:rPr>
              <a:t>小時、戒除咖啡因飲料</a:t>
            </a:r>
            <a:r>
              <a:rPr lang="en-US" altLang="zh-TW" sz="1800" dirty="0">
                <a:latin typeface="+mn-ea"/>
              </a:rPr>
              <a:t>12</a:t>
            </a:r>
            <a:r>
              <a:rPr lang="zh-TW" altLang="en-US" sz="1800" dirty="0">
                <a:latin typeface="+mn-ea"/>
              </a:rPr>
              <a:t>小時、至少睡眠</a:t>
            </a:r>
            <a:r>
              <a:rPr lang="en-US" altLang="zh-TW" sz="1800" dirty="0">
                <a:latin typeface="+mn-ea"/>
              </a:rPr>
              <a:t>7</a:t>
            </a:r>
            <a:r>
              <a:rPr lang="zh-TW" altLang="en-US" sz="1800" dirty="0">
                <a:latin typeface="+mn-ea"/>
              </a:rPr>
              <a:t>小時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平均：</a:t>
            </a:r>
            <a:r>
              <a:rPr lang="en-US" altLang="zh-TW" sz="1800" dirty="0">
                <a:latin typeface="+mn-ea"/>
              </a:rPr>
              <a:t>8.2</a:t>
            </a:r>
            <a:r>
              <a:rPr lang="zh-TW" altLang="en-US" sz="1800" dirty="0">
                <a:latin typeface="+mn-ea"/>
              </a:rPr>
              <a:t>，標準差：</a:t>
            </a:r>
            <a:r>
              <a:rPr lang="en-US" altLang="zh-TW" sz="1800" dirty="0">
                <a:latin typeface="+mn-ea"/>
              </a:rPr>
              <a:t>1.2)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每晚必須睡眠</a:t>
            </a:r>
            <a:r>
              <a:rPr lang="en-US" altLang="zh-TW" sz="1800" dirty="0">
                <a:latin typeface="+mn-ea"/>
              </a:rPr>
              <a:t>7~9</a:t>
            </a:r>
            <a:r>
              <a:rPr lang="zh-TW" altLang="en-US" sz="1800" dirty="0">
                <a:latin typeface="+mn-ea"/>
              </a:rPr>
              <a:t>小時</a:t>
            </a:r>
            <a:r>
              <a:rPr lang="en-US" altLang="zh-TW" sz="1800" dirty="0">
                <a:latin typeface="+mn-ea"/>
              </a:rPr>
              <a:t>(</a:t>
            </a:r>
            <a:r>
              <a:rPr lang="zh-TW" altLang="en-US" sz="1800" dirty="0">
                <a:latin typeface="+mn-ea"/>
              </a:rPr>
              <a:t>平均：</a:t>
            </a:r>
            <a:r>
              <a:rPr lang="en-US" altLang="zh-TW" sz="1800" dirty="0">
                <a:latin typeface="+mn-ea"/>
              </a:rPr>
              <a:t>7.6</a:t>
            </a:r>
            <a:r>
              <a:rPr lang="zh-TW" altLang="en-US" sz="1800" dirty="0">
                <a:latin typeface="+mn-ea"/>
              </a:rPr>
              <a:t>，標準差：</a:t>
            </a:r>
            <a:r>
              <a:rPr lang="en-US" altLang="zh-TW" sz="1800" dirty="0">
                <a:latin typeface="+mn-ea"/>
              </a:rPr>
              <a:t>0.75)</a:t>
            </a:r>
          </a:p>
          <a:p>
            <a:pPr marL="257175" indent="-257175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+mn-ea"/>
              </a:rPr>
              <a:t>測試時間：早上</a:t>
            </a:r>
            <a:r>
              <a:rPr lang="en-US" altLang="zh-TW" sz="1800" dirty="0">
                <a:latin typeface="+mn-ea"/>
              </a:rPr>
              <a:t>9~12</a:t>
            </a:r>
            <a:r>
              <a:rPr lang="zh-TW" altLang="en-US" sz="1800" dirty="0">
                <a:latin typeface="+mn-ea"/>
              </a:rPr>
              <a:t>點</a:t>
            </a:r>
            <a:endParaRPr lang="en-US" altLang="zh-TW" sz="1800" dirty="0">
              <a:latin typeface="+mn-ea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CC380545-1F77-442A-9EFF-C9247B9B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實驗受試者</a:t>
            </a:r>
          </a:p>
        </p:txBody>
      </p:sp>
    </p:spTree>
    <p:extLst>
      <p:ext uri="{BB962C8B-B14F-4D97-AF65-F5344CB8AC3E}">
        <p14:creationId xmlns:p14="http://schemas.microsoft.com/office/powerpoint/2010/main" val="1347131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46C55C-E9E1-41EB-A59C-BE565E7F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176407"/>
            <a:ext cx="8272212" cy="5681593"/>
          </a:xfrm>
        </p:spPr>
        <p:txBody>
          <a:bodyPr anchor="t">
            <a:norm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</a:rPr>
              <a:t>使用</a:t>
            </a:r>
            <a:r>
              <a:rPr lang="en-US" altLang="zh-TW" sz="1800" dirty="0" err="1">
                <a:latin typeface="微軟正黑體" panose="020B0604030504040204" pitchFamily="34" charset="-120"/>
              </a:rPr>
              <a:t>Eyelink</a:t>
            </a:r>
            <a:r>
              <a:rPr lang="en-US" altLang="zh-TW" sz="1800" dirty="0">
                <a:latin typeface="微軟正黑體" panose="020B0604030504040204" pitchFamily="34" charset="-120"/>
              </a:rPr>
              <a:t> 1000</a:t>
            </a:r>
            <a:r>
              <a:rPr lang="zh-TW" altLang="en-US" sz="1800" dirty="0">
                <a:latin typeface="微軟正黑體" panose="020B0604030504040204" pitchFamily="34" charset="-120"/>
              </a:rPr>
              <a:t>遠程眼動追蹤系統</a:t>
            </a:r>
            <a:r>
              <a:rPr lang="en-US" altLang="zh-TW" sz="1800" dirty="0">
                <a:latin typeface="微軟正黑體" panose="020B0604030504040204" pitchFamily="34" charset="-120"/>
              </a:rPr>
              <a:t>(SR Research, Ontario, Canada)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微軟正黑體" panose="020B0604030504040204" pitchFamily="34" charset="-120"/>
              </a:rPr>
              <a:t>PC</a:t>
            </a:r>
            <a:r>
              <a:rPr lang="zh-TW" altLang="en-US" sz="1800" dirty="0">
                <a:latin typeface="微軟正黑體" panose="020B0604030504040204" pitchFamily="34" charset="-120"/>
              </a:rPr>
              <a:t>的</a:t>
            </a:r>
            <a:r>
              <a:rPr lang="en-US" altLang="zh-TW" sz="1800" dirty="0">
                <a:latin typeface="微軟正黑體" panose="020B0604030504040204" pitchFamily="34" charset="-120"/>
              </a:rPr>
              <a:t>SIRCA</a:t>
            </a:r>
            <a:r>
              <a:rPr lang="zh-TW" altLang="en-US" sz="1800" dirty="0">
                <a:latin typeface="微軟正黑體" panose="020B0604030504040204" pitchFamily="34" charset="-120"/>
              </a:rPr>
              <a:t>模擬器，取樣速率約為</a:t>
            </a:r>
            <a:r>
              <a:rPr lang="en-US" altLang="zh-TW" sz="1800" dirty="0">
                <a:latin typeface="微軟正黑體" panose="020B0604030504040204" pitchFamily="34" charset="-120"/>
              </a:rPr>
              <a:t>20HZ</a:t>
            </a:r>
            <a:r>
              <a:rPr lang="zh-TW" altLang="en-US" sz="1800" dirty="0">
                <a:latin typeface="微軟正黑體" panose="020B0604030504040204" pitchFamily="34" charset="-120"/>
              </a:rPr>
              <a:t>，模擬行駛在道路上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</a:rPr>
              <a:t>英吋螢幕</a:t>
            </a:r>
            <a:r>
              <a:rPr lang="en-US" altLang="zh-TW" sz="1800" dirty="0">
                <a:latin typeface="微軟正黑體" panose="020B0604030504040204" pitchFamily="34" charset="-120"/>
              </a:rPr>
              <a:t>(1152x864</a:t>
            </a:r>
            <a:r>
              <a:rPr lang="zh-TW" altLang="en-US" sz="1800" dirty="0">
                <a:latin typeface="微軟正黑體" panose="020B0604030504040204" pitchFamily="34" charset="-120"/>
              </a:rPr>
              <a:t>相素</a:t>
            </a:r>
            <a:r>
              <a:rPr lang="en-US" altLang="zh-TW" sz="1800" dirty="0">
                <a:latin typeface="微軟正黑體" panose="020B0604030504040204" pitchFamily="34" charset="-120"/>
              </a:rPr>
              <a:t>)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</a:rPr>
              <a:t>方向盤提供觸覺回饋、顯示器顯示速度和中央後視鏡、揚聲器位於駕駛者前面，駕駛者坐在距離地面</a:t>
            </a:r>
            <a:r>
              <a:rPr lang="en-US" altLang="zh-TW" sz="1800" dirty="0">
                <a:latin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</a:rPr>
              <a:t>公尺以上的椅子上，並提供模擬發動機的聲音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latin typeface="微軟正黑體" panose="020B0604030504040204" pitchFamily="34" charset="-120"/>
              </a:rPr>
              <a:t>22</a:t>
            </a:r>
            <a:r>
              <a:rPr lang="zh-TW" altLang="en-US" sz="1800" dirty="0">
                <a:latin typeface="微軟正黑體" panose="020B0604030504040204" pitchFamily="34" charset="-120"/>
              </a:rPr>
              <a:t>度的空調房間、背景雜音最小</a:t>
            </a:r>
            <a:endParaRPr lang="en-US" altLang="zh-TW" sz="1800" dirty="0">
              <a:latin typeface="微軟正黑體" panose="020B0604030504040204" pitchFamily="34" charset="-120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800" dirty="0">
                <a:latin typeface="微軟正黑體" panose="020B0604030504040204" pitchFamily="34" charset="-120"/>
              </a:rPr>
              <a:t>周圍交通流量適中，交通車輛約為</a:t>
            </a:r>
            <a:r>
              <a:rPr lang="en-US" altLang="zh-TW" sz="1800" dirty="0">
                <a:latin typeface="微軟正黑體" panose="020B0604030504040204" pitchFamily="34" charset="-120"/>
              </a:rPr>
              <a:t>75</a:t>
            </a:r>
            <a:r>
              <a:rPr lang="zh-TW" altLang="en-US" sz="1800" dirty="0">
                <a:latin typeface="微軟正黑體" panose="020B0604030504040204" pitchFamily="34" charset="-120"/>
              </a:rPr>
              <a:t>輛位於受試者</a:t>
            </a:r>
            <a:r>
              <a:rPr lang="en-US" altLang="zh-TW" sz="1800" dirty="0">
                <a:latin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</a:rPr>
              <a:t>公里半徑內</a:t>
            </a:r>
            <a:endParaRPr lang="en-US" altLang="zh-TW" sz="1800" dirty="0">
              <a:latin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C863A1B-1546-4370-811C-38486755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6" y="404664"/>
            <a:ext cx="8272212" cy="771743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實驗設備</a:t>
            </a:r>
          </a:p>
        </p:txBody>
      </p:sp>
    </p:spTree>
    <p:extLst>
      <p:ext uri="{BB962C8B-B14F-4D97-AF65-F5344CB8AC3E}">
        <p14:creationId xmlns:p14="http://schemas.microsoft.com/office/powerpoint/2010/main" val="1739187616"/>
      </p:ext>
    </p:extLst>
  </p:cSld>
  <p:clrMapOvr>
    <a:masterClrMapping/>
  </p:clrMapOvr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TM03457491[[fn=都會]]</Template>
  <TotalTime>61</TotalTime>
  <Words>2888</Words>
  <Application>Microsoft Office PowerPoint</Application>
  <PresentationFormat>如螢幕大小 (4:3)</PresentationFormat>
  <Paragraphs>141</Paragraphs>
  <Slides>25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Wingdings</vt:lpstr>
      <vt:lpstr>都會</vt:lpstr>
      <vt:lpstr> Towards a driver fatigue test based on the saccadic main sequence: A partial validation by subjective report data</vt:lpstr>
      <vt:lpstr>簡介</vt:lpstr>
      <vt:lpstr>簡介</vt:lpstr>
      <vt:lpstr>簡介</vt:lpstr>
      <vt:lpstr>PowerPoint 簡報</vt:lpstr>
      <vt:lpstr>簡介</vt:lpstr>
      <vt:lpstr>目前研究</vt:lpstr>
      <vt:lpstr>實驗受試者</vt:lpstr>
      <vt:lpstr>實驗設備</vt:lpstr>
      <vt:lpstr>實驗設計</vt:lpstr>
      <vt:lpstr>GSQS(The Groningen Sleep Quality Scale)</vt:lpstr>
      <vt:lpstr>PowerPoint 簡報</vt:lpstr>
      <vt:lpstr>SSS(Stanford Sleepiness Scale)</vt:lpstr>
      <vt:lpstr>PowerPoint 簡報</vt:lpstr>
      <vt:lpstr>CFS(Chalder Fatigue Scale)</vt:lpstr>
      <vt:lpstr>PowerPoint 簡報</vt:lpstr>
      <vt:lpstr>MWT(Mental Workload Test)</vt:lpstr>
      <vt:lpstr>PowerPoint 簡報</vt:lpstr>
      <vt:lpstr>實驗流程</vt:lpstr>
      <vt:lpstr>實驗流程</vt:lpstr>
      <vt:lpstr>實驗流程</vt:lpstr>
      <vt:lpstr>結果</vt:lpstr>
      <vt:lpstr>結果</vt:lpstr>
      <vt:lpstr>結果</vt:lpstr>
      <vt:lpstr>補充-Eccentricity 偏心度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郁茹 邱</dc:creator>
  <cp:lastModifiedBy>郁茹 邱</cp:lastModifiedBy>
  <cp:revision>17</cp:revision>
  <dcterms:created xsi:type="dcterms:W3CDTF">2019-10-03T11:49:07Z</dcterms:created>
  <dcterms:modified xsi:type="dcterms:W3CDTF">2019-10-08T13:51:40Z</dcterms:modified>
</cp:coreProperties>
</file>